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18"/>
  </p:notesMasterIdLst>
  <p:handoutMasterIdLst>
    <p:handoutMasterId r:id="rId19"/>
  </p:handoutMasterIdLst>
  <p:sldIdLst>
    <p:sldId id="632" r:id="rId2"/>
    <p:sldId id="610" r:id="rId3"/>
    <p:sldId id="584" r:id="rId4"/>
    <p:sldId id="630" r:id="rId5"/>
    <p:sldId id="612" r:id="rId6"/>
    <p:sldId id="618" r:id="rId7"/>
    <p:sldId id="622" r:id="rId8"/>
    <p:sldId id="631" r:id="rId9"/>
    <p:sldId id="633" r:id="rId10"/>
    <p:sldId id="342" r:id="rId11"/>
    <p:sldId id="311" r:id="rId12"/>
    <p:sldId id="625" r:id="rId13"/>
    <p:sldId id="479" r:id="rId14"/>
    <p:sldId id="570" r:id="rId15"/>
    <p:sldId id="569" r:id="rId16"/>
    <p:sldId id="485" r:id="rId1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6" userDrawn="1">
          <p15:clr>
            <a:srgbClr val="A4A3A4"/>
          </p15:clr>
        </p15:guide>
        <p15:guide id="2" pos="2428" userDrawn="1">
          <p15:clr>
            <a:srgbClr val="A4A3A4"/>
          </p15:clr>
        </p15:guide>
        <p15:guide id="3" orient="horz" pos="3024" userDrawn="1">
          <p15:clr>
            <a:srgbClr val="A4A3A4"/>
          </p15:clr>
        </p15:guide>
        <p15:guide id="4" pos="23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00FF00"/>
    <a:srgbClr val="99FF66"/>
    <a:srgbClr val="FF6600"/>
    <a:srgbClr val="CCFFFF"/>
    <a:srgbClr val="99CCFF"/>
    <a:srgbClr val="990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1" autoAdjust="0"/>
    <p:restoredTop sz="92330" autoAdjust="0"/>
  </p:normalViewPr>
  <p:slideViewPr>
    <p:cSldViewPr>
      <p:cViewPr>
        <p:scale>
          <a:sx n="102" d="100"/>
          <a:sy n="102" d="100"/>
        </p:scale>
        <p:origin x="936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594" y="-67"/>
      </p:cViewPr>
      <p:guideLst>
        <p:guide orient="horz" pos="3136"/>
        <p:guide pos="2428"/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99582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algn="l" defTabSz="913730" eaLnBrk="1" hangingPunct="1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5619" y="0"/>
            <a:ext cx="3199582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algn="r" defTabSz="913730" eaLnBrk="1" hangingPunct="1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1"/>
            <a:ext cx="3199582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b" anchorCtr="0" compatLnSpc="1">
            <a:prstTxWarp prst="textNoShape">
              <a:avLst/>
            </a:prstTxWarp>
          </a:bodyPr>
          <a:lstStyle>
            <a:lvl1pPr algn="l" defTabSz="913730" eaLnBrk="1" hangingPunct="1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5619" y="9144001"/>
            <a:ext cx="3199582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b" anchorCtr="0" compatLnSpc="1">
            <a:prstTxWarp prst="textNoShape">
              <a:avLst/>
            </a:prstTxWarp>
          </a:bodyPr>
          <a:lstStyle>
            <a:lvl1pPr algn="r" defTabSz="913730" eaLnBrk="1" hangingPunct="1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fld id="{C7902A72-0F35-47DC-9F9A-98FA417076F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6158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algn="l" defTabSz="913730" eaLnBrk="1" hangingPunct="1">
              <a:spcBef>
                <a:spcPct val="0"/>
              </a:spcBef>
              <a:buClrTx/>
              <a:buFontTx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428" y="0"/>
            <a:ext cx="3170138" cy="4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algn="r" defTabSz="913730" eaLnBrk="1" hangingPunct="1">
              <a:spcBef>
                <a:spcPct val="0"/>
              </a:spcBef>
              <a:buClrTx/>
              <a:buFontTx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20725"/>
            <a:ext cx="4803775" cy="3602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95" y="4560086"/>
            <a:ext cx="5852814" cy="432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  <a:p>
            <a:pPr lvl="3"/>
            <a:r>
              <a:rPr lang="en-US" altLang="ja-JP" noProof="0"/>
              <a:t>Fourth level</a:t>
            </a:r>
          </a:p>
          <a:p>
            <a:pPr lvl="4"/>
            <a:r>
              <a:rPr lang="en-US" altLang="ja-JP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b" anchorCtr="0" compatLnSpc="1">
            <a:prstTxWarp prst="textNoShape">
              <a:avLst/>
            </a:prstTxWarp>
          </a:bodyPr>
          <a:lstStyle>
            <a:lvl1pPr algn="l" defTabSz="913730" eaLnBrk="1" hangingPunct="1">
              <a:spcBef>
                <a:spcPct val="0"/>
              </a:spcBef>
              <a:buClrTx/>
              <a:buFontTx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428" y="9120172"/>
            <a:ext cx="3170138" cy="47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b" anchorCtr="0" compatLnSpc="1">
            <a:prstTxWarp prst="textNoShape">
              <a:avLst/>
            </a:prstTxWarp>
          </a:bodyPr>
          <a:lstStyle>
            <a:lvl1pPr algn="r" defTabSz="913730" eaLnBrk="1" hangingPunct="1">
              <a:spcBef>
                <a:spcPct val="0"/>
              </a:spcBef>
              <a:buClrTx/>
              <a:buFontTx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EA8D64B-76FC-4E09-BE19-2ADB8804D4A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08785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Mincho" panose="02020600040205080304" pitchFamily="18" charset="-128"/>
                <a:cs typeface="+mn-cs"/>
              </a:rPr>
              <a:t>Hello, I’m Koki Asami from Graduate school of Kyoto University. Today, I am going to present, </a:t>
            </a:r>
            <a:r>
              <a:rPr lang="en-US" sz="1200" dirty="0"/>
              <a:t>Survivor Searching in a Dynamically Changing Flood Zone by Multiple Unmanned Aerial Vehicles.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A8D64B-76FC-4E09-BE19-2ADB8804D4AB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09908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dirty="0"/>
                  <a:t>Within the control prior and </a:t>
                </a:r>
                <a:r>
                  <a:rPr kumimoji="1" lang="en-US" altLang="zh-CN" i="0">
                    <a:latin typeface="Cambria Math" panose="02040503050406030204" pitchFamily="18" charset="0"/>
                  </a:rPr>
                  <a:t>𝜆, t</a:t>
                </a:r>
                <a:r>
                  <a:rPr kumimoji="1" lang="en-US" altLang="zh-CN" dirty="0"/>
                  <a:t>he explorable control region for DRL could be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constrained</a:t>
                </a:r>
                <a:r>
                  <a:rPr kumimoji="1" lang="en-US" altLang="zh-CN" dirty="0"/>
                  <a:t>, which reduces learning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variability</a:t>
                </a:r>
                <a:r>
                  <a:rPr kumimoji="1" lang="en-US" altLang="zh-CN" dirty="0"/>
                  <a:t>, improves learning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efficiency</a:t>
                </a:r>
                <a:r>
                  <a:rPr kumimoji="1" lang="en-US" altLang="zh-CN" dirty="0"/>
                  <a:t>, and can provide control-theoretic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stability guarantees </a:t>
                </a:r>
                <a:r>
                  <a:rPr kumimoji="1" lang="en-US" altLang="zh-CN" dirty="0"/>
                  <a:t>during learning. </a:t>
                </a:r>
              </a:p>
              <a:p>
                <a:endParaRPr kumimoji="1"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A8D64B-76FC-4E09-BE19-2ADB8804D4AB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87875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research focus on the flood, which is one of the most serious disaster in the world and there no research applied multi-agent control for the flood.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scenario considered in the research assuming that the area of the flood is dynamically changing.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type of robot used in the research is UAVs. Because UAVs have following advantages: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One is UAVs have mobility to access to flood area, whereas mobile ground typed robots are hard to access.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Another is UAVs have high ability of remote sensing such as streaming the video in good quality or receiving the information about the global coordinate from GPS.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research adapts multi-agent system, because it is more efficient to use multiple agents for the allocation of UAVs.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Also, 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Mincho" panose="02020600040205080304" pitchFamily="18" charset="-128"/>
                <a:cs typeface="+mn-cs"/>
              </a:rPr>
              <a:t>compared to single-agent system, </a:t>
            </a:r>
            <a:r>
              <a:rPr lang="en-US" dirty="0"/>
              <a:t>multi-agent system has 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Mincho" panose="02020600040205080304" pitchFamily="18" charset="-128"/>
                <a:cs typeface="+mn-cs"/>
              </a:rPr>
              <a:t>higher robustness, stronger adaptivity, and more flexible scalability.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A8D64B-76FC-4E09-BE19-2ADB8804D4AB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0452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A8D64B-76FC-4E09-BE19-2ADB8804D4AB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96066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A8D64B-76FC-4E09-BE19-2ADB8804D4AB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0134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A8D64B-76FC-4E09-BE19-2ADB8804D4AB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20102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A8D64B-76FC-4E09-BE19-2ADB8804D4AB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5506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A8D64B-76FC-4E09-BE19-2ADB8804D4AB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5791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A8D64B-76FC-4E09-BE19-2ADB8804D4AB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0023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A8D64B-76FC-4E09-BE19-2ADB8804D4AB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0279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                 </a:t>
            </a:r>
            <a:fld id="{0EF85B79-4EEA-4AEE-AC34-9B6F3CAD20F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92178161"/>
      </p:ext>
    </p:extLst>
  </p:cSld>
  <p:clrMapOvr>
    <a:masterClrMapping/>
  </p:clrMapOvr>
  <p:transition spd="med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                 </a:t>
            </a:r>
            <a:fld id="{41B9D35A-A33E-4088-B0E4-BAE3D3CA715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72561055"/>
      </p:ext>
    </p:extLst>
  </p:cSld>
  <p:clrMapOvr>
    <a:masterClrMapping/>
  </p:clrMapOvr>
  <p:transition spd="med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990600"/>
            <a:ext cx="1885950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990600"/>
            <a:ext cx="5505450" cy="5105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                 </a:t>
            </a:r>
            <a:fld id="{49ECE2B3-2AFE-4083-8E37-C1E49510487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6267037"/>
      </p:ext>
    </p:extLst>
  </p:cSld>
  <p:clrMapOvr>
    <a:masterClrMapping/>
  </p:clrMapOvr>
  <p:transition spd="med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                 </a:t>
            </a:r>
            <a:fld id="{BF73FC6B-2D46-45A6-88C0-FB8F8D9DF90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03948562"/>
      </p:ext>
    </p:extLst>
  </p:cSld>
  <p:clrMapOvr>
    <a:masterClrMapping/>
  </p:clrMapOvr>
  <p:transition spd="med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                 </a:t>
            </a:r>
            <a:fld id="{C77BE344-DD78-479E-85A2-132B71E63F8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7358921"/>
      </p:ext>
    </p:extLst>
  </p:cSld>
  <p:clrMapOvr>
    <a:masterClrMapping/>
  </p:clrMapOvr>
  <p:transition spd="med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67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                 </a:t>
            </a:r>
            <a:fld id="{ED5C2E38-1289-4054-9A1F-47BCF042879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66924494"/>
      </p:ext>
    </p:extLst>
  </p:cSld>
  <p:clrMapOvr>
    <a:masterClrMapping/>
  </p:clrMapOvr>
  <p:transition spd="med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                 </a:t>
            </a:r>
            <a:fld id="{02E348C2-9516-4E39-A21D-8E160880177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59250237"/>
      </p:ext>
    </p:extLst>
  </p:cSld>
  <p:clrMapOvr>
    <a:masterClrMapping/>
  </p:clrMapOvr>
  <p:transition spd="med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                 </a:t>
            </a:r>
            <a:fld id="{8C141E64-91AA-46D5-AE69-C9EB1E0C674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90326710"/>
      </p:ext>
    </p:extLst>
  </p:cSld>
  <p:clrMapOvr>
    <a:masterClrMapping/>
  </p:clrMapOvr>
  <p:transition spd="med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                 </a:t>
            </a:r>
            <a:fld id="{B450BD3C-A3B8-413B-9E81-EF180A55ACB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49403941"/>
      </p:ext>
    </p:extLst>
  </p:cSld>
  <p:clrMapOvr>
    <a:masterClrMapping/>
  </p:clrMapOvr>
  <p:transition spd="med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                 </a:t>
            </a:r>
            <a:fld id="{C6E5CBAD-CE24-4F15-A529-6C9AC069298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141482"/>
      </p:ext>
    </p:extLst>
  </p:cSld>
  <p:clrMapOvr>
    <a:masterClrMapping/>
  </p:clrMapOvr>
  <p:transition spd="med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                 </a:t>
            </a:r>
            <a:fld id="{33F268FE-60A6-45E3-A794-388D2BF0E62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00773676"/>
      </p:ext>
    </p:extLst>
  </p:cSld>
  <p:clrMapOvr>
    <a:masterClrMapping/>
  </p:clrMapOvr>
  <p:transition spd="med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90600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51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553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sz="1400" b="1" smtClean="0">
                <a:latin typeface="+mn-lt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r>
              <a:rPr lang="ja-JP" altLang="en-US"/>
              <a:t>                 </a:t>
            </a:r>
            <a:fld id="{6C0A0361-89EC-4CD1-81D3-5C4B71EA4A6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1029" name="図 6" descr="tat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50006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 spd="med">
    <p:pull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Arial Black" panose="020B0A040201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Arial Black" panose="020B0A040201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Arial Black" panose="020B0A040201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Arial Black" panose="020B0A040201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Arial Black" panose="020B0A040201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Arial Black" panose="020B0A040201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Arial Black" panose="020B0A040201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65000"/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65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sami.koki.54v@st.kyoto-u.ac.j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vinin@fc.ritsumei.ac.jp" TargetMode="External"/><Relationship Id="rId4" Type="http://schemas.openxmlformats.org/officeDocument/2006/relationships/hyperlink" Target="mailto:yangbai@fc.ritsumei.ac.jp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7625B5-98EF-534C-AF00-E6AD2B46B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676400"/>
            <a:ext cx="7467600" cy="2214563"/>
          </a:xfrm>
        </p:spPr>
        <p:txBody>
          <a:bodyPr/>
          <a:lstStyle/>
          <a:p>
            <a:r>
              <a:rPr lang="en-US" sz="3200" dirty="0"/>
              <a:t>Survivor Searching in a Dynamically Changing Flood Zone by Multiple Unmanned Aerial Vehicles </a:t>
            </a:r>
            <a:endParaRPr lang="ja-JP" altLang="en-US" sz="3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ED317-37EB-6740-B6CA-C6DC532211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                 </a:t>
            </a:r>
            <a:fld id="{BF73FC6B-2D46-45A6-88C0-FB8F8D9DF900}" type="slidenum">
              <a:rPr lang="ja-JP" altLang="en-US" smtClean="0"/>
              <a:pPr>
                <a:defRPr/>
              </a:pPr>
              <a:t>1</a:t>
            </a:fld>
            <a:endParaRPr lang="en-US" altLang="ja-JP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C9A969B9-20FE-8945-9C15-A22595A54495}"/>
              </a:ext>
            </a:extLst>
          </p:cNvPr>
          <p:cNvSpPr txBox="1">
            <a:spLocks/>
          </p:cNvSpPr>
          <p:nvPr/>
        </p:nvSpPr>
        <p:spPr bwMode="auto">
          <a:xfrm>
            <a:off x="2286000" y="0"/>
            <a:ext cx="6858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rgbClr val="99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Arial Black" panose="020B0A040201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Arial Black" panose="020B0A040201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Arial Black" panose="020B0A040201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Arial Black" panose="020B0A040201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Arial Black" panose="020B0A040201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Arial Black" panose="020B0A040201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Arial Black" panose="020B0A040201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Arial Black" panose="020B0A04020102020204" pitchFamily="34" charset="0"/>
              </a:defRPr>
            </a:lvl9pPr>
          </a:lstStyle>
          <a:p>
            <a:pPr algn="r"/>
            <a:r>
              <a:rPr lang="en-US" sz="2800" dirty="0"/>
              <a:t>DARS-SWARM 2021</a:t>
            </a:r>
          </a:p>
          <a:p>
            <a:pPr algn="r"/>
            <a:r>
              <a:rPr lang="en-US" altLang="ja-JP" sz="2800" dirty="0"/>
              <a:t>Paper ID: 26</a:t>
            </a:r>
            <a:endParaRPr lang="ja-JP" altLang="en-US" sz="2800"/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3F427F23-B9B7-8E4B-A09E-4B59FFCC799A}"/>
              </a:ext>
            </a:extLst>
          </p:cNvPr>
          <p:cNvSpPr txBox="1">
            <a:spLocks/>
          </p:cNvSpPr>
          <p:nvPr/>
        </p:nvSpPr>
        <p:spPr bwMode="auto">
          <a:xfrm>
            <a:off x="838200" y="4397332"/>
            <a:ext cx="7467600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5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5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Koki Asami</a:t>
            </a:r>
            <a:r>
              <a:rPr lang="en-US" altLang="ja-JP" baseline="30000" dirty="0"/>
              <a:t>1</a:t>
            </a:r>
            <a:r>
              <a:rPr lang="en-US" altLang="ja-JP" dirty="0"/>
              <a:t>, Yang Bai</a:t>
            </a:r>
            <a:r>
              <a:rPr lang="en-US" altLang="ja-JP" baseline="30000" dirty="0"/>
              <a:t>2</a:t>
            </a:r>
            <a:r>
              <a:rPr lang="en-US" altLang="ja-JP" dirty="0"/>
              <a:t>, Mikhail Svinin</a:t>
            </a:r>
            <a:r>
              <a:rPr lang="en-US" altLang="ja-JP" baseline="30000" dirty="0"/>
              <a:t>3</a:t>
            </a:r>
          </a:p>
          <a:p>
            <a:pPr>
              <a:lnSpc>
                <a:spcPct val="200000"/>
              </a:lnSpc>
            </a:pPr>
            <a:r>
              <a:rPr lang="en-US" altLang="ja-JP" sz="1400" baseline="30000" dirty="0"/>
              <a:t>1</a:t>
            </a:r>
            <a:r>
              <a:rPr lang="en-US" altLang="ja-JP" sz="1400" dirty="0"/>
              <a:t>Kyoto University, Kyoto. Email: </a:t>
            </a:r>
            <a:r>
              <a:rPr lang="en-US" altLang="ja-JP" sz="1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asami.koki.54v@st.kyoto-u.ac.jp</a:t>
            </a:r>
            <a:endParaRPr lang="en-US" altLang="ja-JP" sz="1400" dirty="0">
              <a:solidFill>
                <a:srgbClr val="0070C0"/>
              </a:solidFill>
            </a:endParaRPr>
          </a:p>
          <a:p>
            <a:r>
              <a:rPr lang="en-US" altLang="ja-JP" sz="1400" baseline="30000" dirty="0"/>
              <a:t>2</a:t>
            </a:r>
            <a:r>
              <a:rPr lang="en-US" altLang="ja-JP" sz="1400" dirty="0"/>
              <a:t>Ritsumeikan University, Shiga. Email: </a:t>
            </a:r>
            <a:r>
              <a:rPr lang="en-US" altLang="ja-JP" sz="14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yangbai@fc.ritsumei.ac.jp</a:t>
            </a:r>
            <a:endParaRPr lang="en-US" altLang="ja-JP" sz="1400" dirty="0">
              <a:solidFill>
                <a:srgbClr val="0070C0"/>
              </a:solidFill>
            </a:endParaRPr>
          </a:p>
          <a:p>
            <a:r>
              <a:rPr lang="en-US" altLang="ja-JP" sz="1400" baseline="30000" dirty="0"/>
              <a:t>3</a:t>
            </a:r>
            <a:r>
              <a:rPr lang="en-US" altLang="ja-JP" sz="1400" dirty="0"/>
              <a:t>Ritsumeikan University, Shiga. Email: </a:t>
            </a:r>
            <a:r>
              <a:rPr lang="en-US" altLang="ja-JP" sz="14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svinin@fc.ritsumei.ac.jp</a:t>
            </a:r>
            <a:endParaRPr lang="en-US" altLang="ja-JP" sz="1400" baseline="30000" dirty="0"/>
          </a:p>
        </p:txBody>
      </p:sp>
    </p:spTree>
    <p:extLst>
      <p:ext uri="{BB962C8B-B14F-4D97-AF65-F5344CB8AC3E}">
        <p14:creationId xmlns:p14="http://schemas.microsoft.com/office/powerpoint/2010/main" val="190734859"/>
      </p:ext>
    </p:extLst>
  </p:cSld>
  <p:clrMapOvr>
    <a:masterClrMapping/>
  </p:clrMapOvr>
  <p:transition spd="med" advTm="6203">
    <p:pull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458200" cy="1324081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r" eaLnBrk="1" hangingPunct="1"/>
            <a:r>
              <a:rPr lang="en-US" altLang="ja-JP" sz="4000" b="1" dirty="0">
                <a:latin typeface="Tahoma" panose="020B0604030504040204" pitchFamily="34" charset="0"/>
                <a:ea typeface="MS PGothic" panose="020B0600070205080204" pitchFamily="34" charset="-128"/>
              </a:rPr>
              <a:t>Flood monitoring by</a:t>
            </a:r>
            <a:br>
              <a:rPr lang="en-US" altLang="ja-JP" sz="4000" b="1" dirty="0">
                <a:latin typeface="Tahoma" panose="020B0604030504040204" pitchFamily="34" charset="0"/>
                <a:ea typeface="MS PGothic" panose="020B0600070205080204" pitchFamily="34" charset="-128"/>
              </a:rPr>
            </a:br>
            <a:r>
              <a:rPr lang="en-US" altLang="ja-JP" sz="4000" b="1" dirty="0">
                <a:latin typeface="Tahoma" panose="020B0604030504040204" pitchFamily="34" charset="0"/>
                <a:ea typeface="MS PGothic" panose="020B0600070205080204" pitchFamily="34" charset="-128"/>
              </a:rPr>
              <a:t>multiple UAVs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A264FC9-B7BE-B641-BE72-0625FD317F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                 </a:t>
            </a:r>
            <a:fld id="{BF73FC6B-2D46-45A6-88C0-FB8F8D9DF900}" type="slidenum">
              <a:rPr lang="ja-JP" altLang="en-US" smtClean="0"/>
              <a:pPr>
                <a:defRPr/>
              </a:pPr>
              <a:t>10</a:t>
            </a:fld>
            <a:endParaRPr lang="en-US" altLang="ja-JP"/>
          </a:p>
        </p:txBody>
      </p:sp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61E5B02F-ECB5-EE4F-A142-0E0B362C31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96" t="3732" r="10960" b="3913"/>
          <a:stretch/>
        </p:blipFill>
        <p:spPr>
          <a:xfrm>
            <a:off x="-19812" y="2718250"/>
            <a:ext cx="9011412" cy="3987350"/>
          </a:xfrm>
          <a:prstGeom prst="rect">
            <a:avLst/>
          </a:prstGeom>
        </p:spPr>
      </p:pic>
      <p:sp>
        <p:nvSpPr>
          <p:cNvPr id="15" name="文本框 8">
            <a:extLst>
              <a:ext uri="{FF2B5EF4-FFF2-40B4-BE49-F238E27FC236}">
                <a16:creationId xmlns:a16="http://schemas.microsoft.com/office/drawing/2014/main" id="{4A022320-15E0-114F-A56B-17F701446064}"/>
              </a:ext>
            </a:extLst>
          </p:cNvPr>
          <p:cNvSpPr txBox="1"/>
          <p:nvPr/>
        </p:nvSpPr>
        <p:spPr>
          <a:xfrm>
            <a:off x="935379" y="1906871"/>
            <a:ext cx="3072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b="1" dirty="0">
                <a:solidFill>
                  <a:srgbClr val="FF0000"/>
                </a:solidFill>
              </a:rPr>
              <a:t>Desired positions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b="1" dirty="0"/>
              <a:t>Current positions</a:t>
            </a:r>
            <a:endParaRPr lang="zh-CN" altLang="en-US" b="1" dirty="0"/>
          </a:p>
        </p:txBody>
      </p:sp>
      <p:sp>
        <p:nvSpPr>
          <p:cNvPr id="16" name="文本框 5">
            <a:extLst>
              <a:ext uri="{FF2B5EF4-FFF2-40B4-BE49-F238E27FC236}">
                <a16:creationId xmlns:a16="http://schemas.microsoft.com/office/drawing/2014/main" id="{418781BB-BFB5-9946-930B-11ED569B5262}"/>
              </a:ext>
            </a:extLst>
          </p:cNvPr>
          <p:cNvSpPr txBox="1"/>
          <p:nvPr/>
        </p:nvSpPr>
        <p:spPr>
          <a:xfrm>
            <a:off x="5277881" y="1854596"/>
            <a:ext cx="3332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A time-varying multi-modal density function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51567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44316"/>
            <a:ext cx="7924800" cy="770084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r" eaLnBrk="1" hangingPunct="1"/>
            <a:r>
              <a:rPr lang="en-US" altLang="ja-JP" b="1" dirty="0">
                <a:latin typeface="Tahoma" panose="020B0604030504040204" pitchFamily="34" charset="0"/>
                <a:ea typeface="MS PGothic" panose="020B0600070205080204" pitchFamily="34" charset="-128"/>
              </a:rPr>
              <a:t>Conclusions</a:t>
            </a:r>
          </a:p>
        </p:txBody>
      </p:sp>
      <p:sp>
        <p:nvSpPr>
          <p:cNvPr id="310291" name="Rectangle 19"/>
          <p:cNvSpPr>
            <a:spLocks noChangeArrowheads="1"/>
          </p:cNvSpPr>
          <p:nvPr/>
        </p:nvSpPr>
        <p:spPr bwMode="auto">
          <a:xfrm>
            <a:off x="304800" y="1066800"/>
            <a:ext cx="8839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buClr>
                <a:srgbClr val="990000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buClr>
                <a:srgbClr val="990000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dirty="0"/>
              <a:t>Provide a robotics-based solution for monitoring a flood disaster area.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dirty="0"/>
              <a:t>Control strategy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CN" dirty="0"/>
              <a:t>Utilize multi-agent system (UAVs) in the flood monitoring.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CN" dirty="0"/>
              <a:t>Apply CVT to allocate UAVs in order to </a:t>
            </a:r>
            <a:r>
              <a:rPr lang="en-US" altLang="zh-CN" dirty="0">
                <a:solidFill>
                  <a:srgbClr val="FF0000"/>
                </a:solidFill>
              </a:rPr>
              <a:t>optimize coverage efficiency</a:t>
            </a:r>
            <a:r>
              <a:rPr lang="en-US" altLang="zh-CN" dirty="0"/>
              <a:t>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CN" dirty="0"/>
              <a:t>Design FATII controller to reject external disturbance to the control system.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431ADEA-72CC-1C42-BB2F-D6310DC4B5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                 </a:t>
            </a:r>
            <a:fld id="{BF73FC6B-2D46-45A6-88C0-FB8F8D9DF900}" type="slidenum">
              <a:rPr lang="ja-JP" altLang="en-US" smtClean="0"/>
              <a:pPr>
                <a:defRPr/>
              </a:pPr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333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1212"/>
    </mc:Choice>
    <mc:Fallback xmlns="">
      <p:transition advTm="4121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0EF650C7-EDAF-564E-AC65-60CCA835F54C}"/>
              </a:ext>
            </a:extLst>
          </p:cNvPr>
          <p:cNvSpPr/>
          <p:nvPr/>
        </p:nvSpPr>
        <p:spPr>
          <a:xfrm>
            <a:off x="2924593" y="3013501"/>
            <a:ext cx="32948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 You!</a:t>
            </a:r>
            <a:endParaRPr lang="zh-CN" alt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614A40C-C78A-824F-8A77-FFCD75A283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                 </a:t>
            </a:r>
            <a:fld id="{BF73FC6B-2D46-45A6-88C0-FB8F8D9DF900}" type="slidenum">
              <a:rPr lang="ja-JP" altLang="en-US" smtClean="0"/>
              <a:pPr>
                <a:defRPr/>
              </a:pPr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71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67805B86-E0B7-4895-A54E-9D99A3958709}"/>
              </a:ext>
            </a:extLst>
          </p:cNvPr>
          <p:cNvGrpSpPr/>
          <p:nvPr/>
        </p:nvGrpSpPr>
        <p:grpSpPr>
          <a:xfrm>
            <a:off x="533400" y="2615071"/>
            <a:ext cx="8066838" cy="543655"/>
            <a:chOff x="533400" y="2819400"/>
            <a:chExt cx="8066838" cy="543655"/>
          </a:xfrm>
        </p:grpSpPr>
        <p:sp>
          <p:nvSpPr>
            <p:cNvPr id="6" name="加算記号 5"/>
            <p:cNvSpPr/>
            <p:nvPr/>
          </p:nvSpPr>
          <p:spPr>
            <a:xfrm>
              <a:off x="5882477" y="2918403"/>
              <a:ext cx="321789" cy="333713"/>
            </a:xfrm>
            <a:prstGeom prst="mathPlus">
              <a:avLst>
                <a:gd name="adj1" fmla="val 972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Rectangle 8"/>
            <p:cNvSpPr/>
            <p:nvPr/>
          </p:nvSpPr>
          <p:spPr>
            <a:xfrm>
              <a:off x="533400" y="2819400"/>
              <a:ext cx="2197656" cy="5436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Actual system</a:t>
              </a:r>
            </a:p>
          </p:txBody>
        </p:sp>
        <p:sp>
          <p:nvSpPr>
            <p:cNvPr id="8" name="Rectangle 8"/>
            <p:cNvSpPr/>
            <p:nvPr/>
          </p:nvSpPr>
          <p:spPr>
            <a:xfrm>
              <a:off x="3487130" y="2819400"/>
              <a:ext cx="2199730" cy="5436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Ideal system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399884" y="2819400"/>
              <a:ext cx="2200354" cy="5436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Uncertainty</a:t>
              </a:r>
            </a:p>
          </p:txBody>
        </p:sp>
        <p:sp>
          <p:nvSpPr>
            <p:cNvPr id="10" name="等号 9"/>
            <p:cNvSpPr/>
            <p:nvPr/>
          </p:nvSpPr>
          <p:spPr>
            <a:xfrm>
              <a:off x="2929073" y="2981690"/>
              <a:ext cx="360040" cy="207140"/>
            </a:xfrm>
            <a:prstGeom prst="mathEqual">
              <a:avLst>
                <a:gd name="adj1" fmla="val 11505"/>
                <a:gd name="adj2" fmla="val 1176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0A99659-FD91-49AD-8EF3-D8D44A6CA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66800"/>
            <a:ext cx="86106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buClr>
                <a:srgbClr val="990000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buClr>
                <a:srgbClr val="990000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Robust adaptive tracking controller design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 function approximation technique based immersion and invariance (FATII) approach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5696EB35-DF11-42B3-824B-A13BC766C2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144316"/>
            <a:ext cx="7924800" cy="770084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r" eaLnBrk="1" hangingPunct="1"/>
            <a:r>
              <a:rPr lang="en-US" altLang="ja-JP" b="1" dirty="0">
                <a:latin typeface="Tahoma" panose="020B0604030504040204" pitchFamily="34" charset="0"/>
                <a:ea typeface="MS PGothic" panose="020B0600070205080204" pitchFamily="34" charset="-128"/>
              </a:rPr>
              <a:t>FATII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EF0713F-4A3F-4DE2-8E38-45B7BD674D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                 </a:t>
            </a:r>
            <a:fld id="{BF73FC6B-2D46-45A6-88C0-FB8F8D9DF900}" type="slidenum">
              <a:rPr lang="ja-JP" altLang="en-US" smtClean="0"/>
              <a:pPr>
                <a:defRPr/>
              </a:pPr>
              <a:t>13</a:t>
            </a:fld>
            <a:endParaRPr lang="en-US" altLang="ja-JP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コンテンツ プレースホルダー 2">
                <a:extLst>
                  <a:ext uri="{FF2B5EF4-FFF2-40B4-BE49-F238E27FC236}">
                    <a16:creationId xmlns:a16="http://schemas.microsoft.com/office/drawing/2014/main" id="{0CB8D431-3986-4556-B650-7E8277D754B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27594" y="3273026"/>
                <a:ext cx="8288811" cy="2333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600">
                    <a:solidFill>
                      <a:schemeClr val="tx1"/>
                    </a:solidFill>
                    <a:latin typeface="+mn-lt"/>
                    <a:ea typeface="+mn-ea"/>
                    <a:cs typeface="ＭＳ Ｐゴシック" pitchFamily="-1" charset="-128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2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spcBef>
                    <a:spcPts val="600"/>
                  </a:spcBef>
                </a:pPr>
                <a:r>
                  <a:rPr lang="en-US" altLang="ja-JP" sz="2400" kern="0" dirty="0"/>
                  <a:t>Given a system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ja-JP" altLang="en-US" sz="24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altLang="ja-JP" sz="24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ja-JP" sz="24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4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𝑮𝒖</m:t>
                    </m:r>
                    <m:r>
                      <a:rPr lang="en-US" altLang="de-DE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+</m:t>
                    </m:r>
                    <m:r>
                      <a:rPr lang="en-US" altLang="de-DE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𝝃</m:t>
                    </m:r>
                  </m:oMath>
                </a14:m>
                <a:endParaRPr lang="en-US" altLang="de-DE" sz="2400" b="1" i="1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lvl="1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altLang="ja-JP" sz="2400" b="1" i="1" kern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ja-JP" sz="2400" kern="0" dirty="0"/>
                  <a:t> and </a:t>
                </a:r>
                <a14:m>
                  <m:oMath xmlns:m="http://schemas.openxmlformats.org/officeDocument/2006/math">
                    <m:r>
                      <a:rPr lang="en-US" altLang="ja-JP" sz="2400" b="1" i="1" kern="0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ja-JP" sz="2400" b="1" kern="0" dirty="0"/>
                  <a:t> </a:t>
                </a:r>
                <a:r>
                  <a:rPr lang="en-US" altLang="ja-JP" sz="2400" kern="0" dirty="0"/>
                  <a:t>are output and input</a:t>
                </a:r>
              </a:p>
              <a:p>
                <a:pPr lvl="1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altLang="ja-JP" sz="2400" b="1" i="1" ker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ja-JP" sz="2400" kern="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ja-JP" sz="24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ja-JP" sz="2400" b="1" kern="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2400" kern="0" dirty="0">
                    <a:solidFill>
                      <a:schemeClr val="tx1"/>
                    </a:solidFill>
                  </a:rPr>
                  <a:t>uncertain</a:t>
                </a:r>
              </a:p>
              <a:p>
                <a:pPr lvl="1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altLang="de-DE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𝝃</m:t>
                    </m:r>
                  </m:oMath>
                </a14:m>
                <a:r>
                  <a:rPr lang="en-US" altLang="ja-JP" sz="2400" kern="0" dirty="0">
                    <a:solidFill>
                      <a:schemeClr val="tx1"/>
                    </a:solidFill>
                  </a:rPr>
                  <a:t> denotes external disturbance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altLang="ja-JP" sz="2400" kern="0" dirty="0"/>
                  <a:t>Introduce a virtual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1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 ker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altLang="ja-JP" sz="2400" b="1" i="1" ker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ja-JP" sz="2400" b="1" i="1" kern="0" dirty="0"/>
                  <a:t> </a:t>
                </a:r>
                <a:r>
                  <a:rPr lang="en-US" altLang="ja-JP" sz="2400" kern="0" dirty="0"/>
                  <a:t>where </a:t>
                </a:r>
                <a14:m>
                  <m:oMath xmlns:m="http://schemas.openxmlformats.org/officeDocument/2006/math">
                    <m:r>
                      <a:rPr lang="en-US" altLang="ja-JP" sz="2400" b="1" i="1" ker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ja-JP" sz="2400" b="1" i="1" ker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400" b="1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 ker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US" altLang="ja-JP" sz="2400" b="1" i="1" ker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ja-JP" sz="2400" b="1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 ker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altLang="ja-JP" sz="2400" b="1" i="1" ker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altLang="ja-JP" sz="2400" kern="0" dirty="0"/>
              </a:p>
              <a:p>
                <a:pPr lvl="1">
                  <a:spcBef>
                    <a:spcPts val="600"/>
                  </a:spcBef>
                </a:pPr>
                <a:r>
                  <a:rPr lang="en-US" altLang="ja-JP" sz="2400" kern="0" dirty="0"/>
                  <a:t>Yielding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ja-JP" altLang="en-US" sz="24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altLang="ja-JP" sz="24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ja-JP" sz="24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4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sSup>
                      <m:sSupPr>
                        <m:ctrlPr>
                          <a:rPr lang="en-US" altLang="ja-JP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US" altLang="ja-JP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ja-JP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altLang="ja-JP" sz="24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de-DE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+</m:t>
                    </m:r>
                    <m:r>
                      <a:rPr lang="en-US" altLang="de-DE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𝝃</m:t>
                    </m:r>
                    <m:r>
                      <a:rPr lang="en-US" altLang="ja-JP" sz="2400" b="1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altLang="ja-JP" sz="2400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altLang="ja-JP" sz="24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ja-JP" sz="2400" b="1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400" b="1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altLang="ja-JP" sz="2400" kern="0" dirty="0">
                  <a:solidFill>
                    <a:srgbClr val="FF0000"/>
                  </a:solidFill>
                </a:endParaRPr>
              </a:p>
              <a:p>
                <a:pPr lvl="1">
                  <a:spcBef>
                    <a:spcPts val="600"/>
                  </a:spcBef>
                </a:pPr>
                <a:r>
                  <a:rPr lang="en-US" altLang="ja-JP" sz="2400" kern="0" dirty="0"/>
                  <a:t>Uncertainty</a:t>
                </a:r>
                <a14:m>
                  <m:oMath xmlns:m="http://schemas.openxmlformats.org/officeDocument/2006/math">
                    <m:r>
                      <a:rPr lang="en-US" altLang="ja-JP" sz="2400" b="1" i="1" kern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b="1" i="1" ker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sz="2400" b="1" i="1" ker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1" i="1" ker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ja-JP" sz="2400" b="1" i="1" ker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altLang="ja-JP" sz="2400" b="1" i="1" kern="0">
                        <a:latin typeface="Cambria Math" panose="02040503050406030204" pitchFamily="18" charset="0"/>
                      </a:rPr>
                      <m:t>𝑮</m:t>
                    </m:r>
                    <m:sSup>
                      <m:sSupPr>
                        <m:ctrlPr>
                          <a:rPr lang="en-US" altLang="ja-JP" sz="2400" b="1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 ker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US" altLang="ja-JP" sz="2400" b="1" i="1" ker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ja-JP" sz="2400" i="1" ker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400" b="1" i="1" ker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altLang="ja-JP" sz="2400" b="1" i="1" ker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ja-JP" sz="2400" b="1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 ker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altLang="ja-JP" sz="2400" b="1" i="1" ker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de-DE" sz="2400" b="1">
                        <a:latin typeface="Cambria Math" panose="02040503050406030204" pitchFamily="18" charset="0"/>
                        <a:ea typeface="新細明體" charset="-120"/>
                      </a:rPr>
                      <m:t>+</m:t>
                    </m:r>
                    <m:r>
                      <a:rPr lang="en-US" altLang="de-DE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𝝃</m:t>
                    </m:r>
                  </m:oMath>
                </a14:m>
                <a:endParaRPr lang="en-US" altLang="ja-JP" sz="2400" kern="0" dirty="0"/>
              </a:p>
              <a:p>
                <a:pPr marL="0" indent="0">
                  <a:spcBef>
                    <a:spcPts val="600"/>
                  </a:spcBef>
                  <a:buFontTx/>
                  <a:buNone/>
                </a:pPr>
                <a:endParaRPr lang="en-US" altLang="ja-JP" sz="2400" kern="0" dirty="0"/>
              </a:p>
            </p:txBody>
          </p:sp>
        </mc:Choice>
        <mc:Fallback xmlns="">
          <p:sp>
            <p:nvSpPr>
              <p:cNvPr id="26" name="コンテンツ プレースホルダー 2">
                <a:extLst>
                  <a:ext uri="{FF2B5EF4-FFF2-40B4-BE49-F238E27FC236}">
                    <a16:creationId xmlns:a16="http://schemas.microsoft.com/office/drawing/2014/main" id="{0CB8D431-3986-4556-B650-7E8277D75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7594" y="3273026"/>
                <a:ext cx="8288811" cy="2333191"/>
              </a:xfrm>
              <a:prstGeom prst="rect">
                <a:avLst/>
              </a:prstGeom>
              <a:blipFill>
                <a:blip r:embed="rId2"/>
                <a:stretch>
                  <a:fillRect l="-956" t="-1828" b="-394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555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コンテンツ プレースホルダー 2">
                <a:extLst>
                  <a:ext uri="{FF2B5EF4-FFF2-40B4-BE49-F238E27FC236}">
                    <a16:creationId xmlns:a16="http://schemas.microsoft.com/office/drawing/2014/main" id="{AEBFFA1E-4DBC-4020-96B9-1B86B8EEBB0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28601" y="4111758"/>
                <a:ext cx="8686800" cy="23254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600">
                    <a:solidFill>
                      <a:schemeClr val="tx1"/>
                    </a:solidFill>
                    <a:latin typeface="+mn-lt"/>
                    <a:ea typeface="+mn-ea"/>
                    <a:cs typeface="ＭＳ Ｐゴシック" pitchFamily="-1" charset="-128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2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ja-JP" sz="2400" kern="0" dirty="0"/>
                  <a:t>Uncertainty estimation 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ja-JP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ja-JP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l-GR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altLang="ja-JP" sz="2400" kern="0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ja-JP" sz="2400" kern="0" dirty="0"/>
                  <a:t>Thus one obtains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ja-JP" altLang="en-US" sz="2400" b="1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b="1" i="1" ker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altLang="ja-JP" sz="2400" b="1" i="1" ker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400" b="1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 ker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altLang="ja-JP" sz="2400" b="1" i="1" ker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ja-JP" sz="2400" b="1" i="1" ker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altLang="ja-JP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ja-JP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l-GR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altLang="ja-JP" sz="2400" kern="0" dirty="0">
                  <a:solidFill>
                    <a:srgbClr val="FF0000"/>
                  </a:solidFill>
                </a:endParaRP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ja-JP" sz="2400" kern="0" dirty="0"/>
                  <a:t>Linear system with parametric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ja-JP" sz="2400" b="1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ja-JP" sz="2400" kern="0" dirty="0"/>
                  <a:t>Time-varying uncertainty term (bounded) </a:t>
                </a:r>
                <a14:m>
                  <m:oMath xmlns:m="http://schemas.openxmlformats.org/officeDocument/2006/math">
                    <m:r>
                      <a:rPr lang="el-GR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altLang="ja-JP" kern="0" dirty="0"/>
              </a:p>
            </p:txBody>
          </p:sp>
        </mc:Choice>
        <mc:Fallback xmlns="">
          <p:sp>
            <p:nvSpPr>
              <p:cNvPr id="19" name="コンテンツ プレースホルダー 2">
                <a:extLst>
                  <a:ext uri="{FF2B5EF4-FFF2-40B4-BE49-F238E27FC236}">
                    <a16:creationId xmlns:a16="http://schemas.microsoft.com/office/drawing/2014/main" id="{AEBFFA1E-4DBC-4020-96B9-1B86B8EEB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4111758"/>
                <a:ext cx="8686800" cy="2325447"/>
              </a:xfrm>
              <a:prstGeom prst="rect">
                <a:avLst/>
              </a:prstGeom>
              <a:blipFill>
                <a:blip r:embed="rId2"/>
                <a:stretch>
                  <a:fillRect l="-982" t="-13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图片 25">
            <a:extLst>
              <a:ext uri="{FF2B5EF4-FFF2-40B4-BE49-F238E27FC236}">
                <a16:creationId xmlns:a16="http://schemas.microsoft.com/office/drawing/2014/main" id="{DA0E2E14-FC13-433F-A16E-F1A06D4EB9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487"/>
          <a:stretch/>
        </p:blipFill>
        <p:spPr>
          <a:xfrm>
            <a:off x="120797" y="4127415"/>
            <a:ext cx="8902405" cy="2375246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67805B86-E0B7-4895-A54E-9D99A3958709}"/>
              </a:ext>
            </a:extLst>
          </p:cNvPr>
          <p:cNvGrpSpPr/>
          <p:nvPr/>
        </p:nvGrpSpPr>
        <p:grpSpPr>
          <a:xfrm>
            <a:off x="533400" y="2615071"/>
            <a:ext cx="8066838" cy="1326492"/>
            <a:chOff x="533400" y="2819400"/>
            <a:chExt cx="8066838" cy="1326492"/>
          </a:xfrm>
        </p:grpSpPr>
        <p:sp>
          <p:nvSpPr>
            <p:cNvPr id="6" name="加算記号 5"/>
            <p:cNvSpPr/>
            <p:nvPr/>
          </p:nvSpPr>
          <p:spPr>
            <a:xfrm>
              <a:off x="5882477" y="2918403"/>
              <a:ext cx="321789" cy="333713"/>
            </a:xfrm>
            <a:prstGeom prst="mathPlus">
              <a:avLst>
                <a:gd name="adj1" fmla="val 972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Rectangle 8"/>
            <p:cNvSpPr/>
            <p:nvPr/>
          </p:nvSpPr>
          <p:spPr>
            <a:xfrm>
              <a:off x="533400" y="2819400"/>
              <a:ext cx="2197656" cy="5436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Actual system</a:t>
              </a:r>
            </a:p>
          </p:txBody>
        </p:sp>
        <p:sp>
          <p:nvSpPr>
            <p:cNvPr id="8" name="Rectangle 8"/>
            <p:cNvSpPr/>
            <p:nvPr/>
          </p:nvSpPr>
          <p:spPr>
            <a:xfrm>
              <a:off x="3487130" y="2819400"/>
              <a:ext cx="2199730" cy="5436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Ideal system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399884" y="2819400"/>
              <a:ext cx="2200354" cy="5436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Uncertainty</a:t>
              </a:r>
            </a:p>
          </p:txBody>
        </p:sp>
        <p:sp>
          <p:nvSpPr>
            <p:cNvPr id="10" name="等号 9"/>
            <p:cNvSpPr/>
            <p:nvPr/>
          </p:nvSpPr>
          <p:spPr>
            <a:xfrm>
              <a:off x="2929073" y="2981690"/>
              <a:ext cx="360040" cy="207140"/>
            </a:xfrm>
            <a:prstGeom prst="mathEqual">
              <a:avLst>
                <a:gd name="adj1" fmla="val 11505"/>
                <a:gd name="adj2" fmla="val 1176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8"/>
            <p:cNvSpPr/>
            <p:nvPr/>
          </p:nvSpPr>
          <p:spPr>
            <a:xfrm>
              <a:off x="533400" y="3601666"/>
              <a:ext cx="6629400" cy="54422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Basis function weighted by unknown parameter</a:t>
              </a:r>
            </a:p>
          </p:txBody>
        </p:sp>
        <p:cxnSp>
          <p:nvCxnSpPr>
            <p:cNvPr id="12" name="カギ線コネクタ 11"/>
            <p:cNvCxnSpPr>
              <a:cxnSpLocks/>
              <a:stCxn id="9" idx="2"/>
              <a:endCxn id="11" idx="3"/>
            </p:cNvCxnSpPr>
            <p:nvPr/>
          </p:nvCxnSpPr>
          <p:spPr>
            <a:xfrm rot="5400000">
              <a:off x="7076069" y="3449787"/>
              <a:ext cx="510724" cy="337261"/>
            </a:xfrm>
            <a:prstGeom prst="bentConnector2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0A99659-FD91-49AD-8EF3-D8D44A6CA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66800"/>
            <a:ext cx="86106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buClr>
                <a:srgbClr val="990000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buClr>
                <a:srgbClr val="990000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Robust adaptive tracking controller design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 function approximation technique based immersion and invariance (FATII) approach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5696EB35-DF11-42B3-824B-A13BC766C2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144316"/>
            <a:ext cx="7924800" cy="770084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r" eaLnBrk="1" hangingPunct="1"/>
            <a:r>
              <a:rPr lang="en-US" altLang="ja-JP" b="1" dirty="0">
                <a:latin typeface="Tahoma" panose="020B0604030504040204" pitchFamily="34" charset="0"/>
                <a:ea typeface="MS PGothic" panose="020B0600070205080204" pitchFamily="34" charset="-128"/>
              </a:rPr>
              <a:t>FATII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EF0713F-4A3F-4DE2-8E38-45B7BD674D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                 </a:t>
            </a:r>
            <a:fld id="{BF73FC6B-2D46-45A6-88C0-FB8F8D9DF900}" type="slidenum">
              <a:rPr lang="ja-JP" altLang="en-US" smtClean="0"/>
              <a:pPr>
                <a:defRPr/>
              </a:pPr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630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67805B86-E0B7-4895-A54E-9D99A3958709}"/>
              </a:ext>
            </a:extLst>
          </p:cNvPr>
          <p:cNvGrpSpPr/>
          <p:nvPr/>
        </p:nvGrpSpPr>
        <p:grpSpPr>
          <a:xfrm>
            <a:off x="527785" y="2615071"/>
            <a:ext cx="8072453" cy="2109329"/>
            <a:chOff x="527785" y="2819400"/>
            <a:chExt cx="8072453" cy="2109329"/>
          </a:xfrm>
        </p:grpSpPr>
        <p:sp>
          <p:nvSpPr>
            <p:cNvPr id="6" name="加算記号 5"/>
            <p:cNvSpPr/>
            <p:nvPr/>
          </p:nvSpPr>
          <p:spPr>
            <a:xfrm>
              <a:off x="5882477" y="2918403"/>
              <a:ext cx="321789" cy="333713"/>
            </a:xfrm>
            <a:prstGeom prst="mathPlus">
              <a:avLst>
                <a:gd name="adj1" fmla="val 972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Rectangle 8"/>
            <p:cNvSpPr/>
            <p:nvPr/>
          </p:nvSpPr>
          <p:spPr>
            <a:xfrm>
              <a:off x="533400" y="2819400"/>
              <a:ext cx="2197656" cy="5436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Actual system</a:t>
              </a:r>
            </a:p>
          </p:txBody>
        </p:sp>
        <p:sp>
          <p:nvSpPr>
            <p:cNvPr id="8" name="Rectangle 8"/>
            <p:cNvSpPr/>
            <p:nvPr/>
          </p:nvSpPr>
          <p:spPr>
            <a:xfrm>
              <a:off x="3487130" y="2819400"/>
              <a:ext cx="2199730" cy="5436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Ideal system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399884" y="2819400"/>
              <a:ext cx="2200354" cy="5436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Uncertainty</a:t>
              </a:r>
            </a:p>
          </p:txBody>
        </p:sp>
        <p:sp>
          <p:nvSpPr>
            <p:cNvPr id="10" name="等号 9"/>
            <p:cNvSpPr/>
            <p:nvPr/>
          </p:nvSpPr>
          <p:spPr>
            <a:xfrm>
              <a:off x="2929073" y="2981690"/>
              <a:ext cx="360040" cy="207140"/>
            </a:xfrm>
            <a:prstGeom prst="mathEqual">
              <a:avLst>
                <a:gd name="adj1" fmla="val 11505"/>
                <a:gd name="adj2" fmla="val 1176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8"/>
            <p:cNvSpPr/>
            <p:nvPr/>
          </p:nvSpPr>
          <p:spPr>
            <a:xfrm>
              <a:off x="533400" y="3601666"/>
              <a:ext cx="6629400" cy="54422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Basis function weighted by unknown parameter</a:t>
              </a:r>
            </a:p>
          </p:txBody>
        </p:sp>
        <p:cxnSp>
          <p:nvCxnSpPr>
            <p:cNvPr id="12" name="カギ線コネクタ 11"/>
            <p:cNvCxnSpPr>
              <a:cxnSpLocks/>
              <a:stCxn id="9" idx="2"/>
              <a:endCxn id="11" idx="3"/>
            </p:cNvCxnSpPr>
            <p:nvPr/>
          </p:nvCxnSpPr>
          <p:spPr>
            <a:xfrm rot="5400000">
              <a:off x="7076069" y="3449787"/>
              <a:ext cx="510724" cy="337261"/>
            </a:xfrm>
            <a:prstGeom prst="bentConnector2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8"/>
            <p:cNvSpPr/>
            <p:nvPr/>
          </p:nvSpPr>
          <p:spPr>
            <a:xfrm>
              <a:off x="527785" y="4384503"/>
              <a:ext cx="6629400" cy="54422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Identify parameters and design the controller</a:t>
              </a:r>
            </a:p>
          </p:txBody>
        </p:sp>
        <p:cxnSp>
          <p:nvCxnSpPr>
            <p:cNvPr id="14" name="直線矢印コネクタ 13"/>
            <p:cNvCxnSpPr>
              <a:cxnSpLocks/>
              <a:stCxn id="11" idx="2"/>
              <a:endCxn id="13" idx="0"/>
            </p:cNvCxnSpPr>
            <p:nvPr/>
          </p:nvCxnSpPr>
          <p:spPr>
            <a:xfrm flipH="1">
              <a:off x="3842485" y="4145892"/>
              <a:ext cx="5615" cy="2386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0A99659-FD91-49AD-8EF3-D8D44A6CA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66800"/>
            <a:ext cx="86106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buClr>
                <a:srgbClr val="990000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buClr>
                <a:srgbClr val="990000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Robust adaptive tracking controller design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altLang="zh-CN" dirty="0"/>
              <a:t>A function approximation technique based immersion and invariance (FATII) approach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5696EB35-DF11-42B3-824B-A13BC766C2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144316"/>
            <a:ext cx="7924800" cy="770084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r" eaLnBrk="1" hangingPunct="1"/>
            <a:r>
              <a:rPr lang="en-US" altLang="ja-JP" b="1" dirty="0">
                <a:latin typeface="Tahoma" panose="020B0604030504040204" pitchFamily="34" charset="0"/>
                <a:ea typeface="MS PGothic" panose="020B0600070205080204" pitchFamily="34" charset="-128"/>
              </a:rPr>
              <a:t>FATII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EF0713F-4A3F-4DE2-8E38-45B7BD674D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                 </a:t>
            </a:r>
            <a:fld id="{BF73FC6B-2D46-45A6-88C0-FB8F8D9DF900}" type="slidenum">
              <a:rPr lang="ja-JP" altLang="en-US" smtClean="0"/>
              <a:pPr>
                <a:defRPr/>
              </a:pPr>
              <a:t>15</a:t>
            </a:fld>
            <a:endParaRPr lang="en-US" altLang="ja-JP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7A32939F-41C8-4B58-9682-346EAFDAFF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78" t="21001" r="19167" b="21001"/>
          <a:stretch/>
        </p:blipFill>
        <p:spPr>
          <a:xfrm>
            <a:off x="6534781" y="5051662"/>
            <a:ext cx="2609219" cy="1314537"/>
          </a:xfrm>
          <a:prstGeom prst="rect">
            <a:avLst/>
          </a:prstGeom>
        </p:spPr>
      </p:pic>
      <p:sp>
        <p:nvSpPr>
          <p:cNvPr id="23" name="Rectangle 8">
            <a:extLst>
              <a:ext uri="{FF2B5EF4-FFF2-40B4-BE49-F238E27FC236}">
                <a16:creationId xmlns:a16="http://schemas.microsoft.com/office/drawing/2014/main" id="{9079DE93-17D9-46CA-B1F3-3D3C7242E136}"/>
              </a:ext>
            </a:extLst>
          </p:cNvPr>
          <p:cNvSpPr/>
          <p:nvPr/>
        </p:nvSpPr>
        <p:spPr>
          <a:xfrm>
            <a:off x="-19246" y="5470213"/>
            <a:ext cx="1186589" cy="543655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FATII controller:</a:t>
            </a:r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E2953D39-80BF-4AC6-B238-8CF94F2B3743}"/>
              </a:ext>
            </a:extLst>
          </p:cNvPr>
          <p:cNvSpPr/>
          <p:nvPr/>
        </p:nvSpPr>
        <p:spPr>
          <a:xfrm>
            <a:off x="5372685" y="5470213"/>
            <a:ext cx="1186589" cy="543655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Simplified version: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A7B79FB1-57D0-4DF4-8520-3F7674C02E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86" b="13370"/>
          <a:stretch/>
        </p:blipFill>
        <p:spPr>
          <a:xfrm>
            <a:off x="1167343" y="4791219"/>
            <a:ext cx="4151168" cy="190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1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0A99659-FD91-49AD-8EF3-D8D44A6CA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66800"/>
            <a:ext cx="86106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buClr>
                <a:srgbClr val="990000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buClr>
                <a:srgbClr val="990000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zh-CN" dirty="0"/>
              <a:t>Advantages of the proposed FATII controller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altLang="zh-CN" dirty="0"/>
              <a:t>It is </a:t>
            </a:r>
            <a:r>
              <a:rPr lang="en-US" altLang="zh-CN" dirty="0">
                <a:solidFill>
                  <a:srgbClr val="FF0000"/>
                </a:solidFill>
              </a:rPr>
              <a:t>model-free</a:t>
            </a:r>
            <a:r>
              <a:rPr lang="en-US" altLang="zh-CN" dirty="0"/>
              <a:t> and thus, is applicable to a wide range of systems (same controller for heterogeneous agents)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altLang="zh-CN" dirty="0"/>
              <a:t>Different from many model-free methods, the </a:t>
            </a:r>
            <a:r>
              <a:rPr lang="en-US" altLang="zh-CN" dirty="0">
                <a:solidFill>
                  <a:srgbClr val="FF0000"/>
                </a:solidFill>
              </a:rPr>
              <a:t>stability</a:t>
            </a:r>
            <a:r>
              <a:rPr lang="en-US" altLang="zh-CN" dirty="0"/>
              <a:t> of the proposed method is well established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altLang="zh-CN" dirty="0"/>
              <a:t>Adaptive to large uncertainties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altLang="zh-CN" dirty="0"/>
              <a:t>Compared with other robust adaptive approaches, FATII method converges </a:t>
            </a:r>
            <a:r>
              <a:rPr lang="en-US" altLang="zh-CN" dirty="0">
                <a:solidFill>
                  <a:srgbClr val="FF0000"/>
                </a:solidFill>
              </a:rPr>
              <a:t>both states and uncertainty estimation</a:t>
            </a:r>
            <a:r>
              <a:rPr lang="en-US" altLang="zh-CN" dirty="0"/>
              <a:t>, and thus has better performance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altLang="zh-CN" dirty="0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5696EB35-DF11-42B3-824B-A13BC766C2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144316"/>
            <a:ext cx="7924800" cy="770084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r" eaLnBrk="1" hangingPunct="1"/>
            <a:r>
              <a:rPr lang="en-US" altLang="ja-JP" b="1" dirty="0">
                <a:latin typeface="Tahoma" panose="020B0604030504040204" pitchFamily="34" charset="0"/>
                <a:ea typeface="MS PGothic" panose="020B0600070205080204" pitchFamily="34" charset="-128"/>
              </a:rPr>
              <a:t>FATII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EF0713F-4A3F-4DE2-8E38-45B7BD674D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                 </a:t>
            </a:r>
            <a:fld id="{BF73FC6B-2D46-45A6-88C0-FB8F8D9DF900}" type="slidenum">
              <a:rPr lang="ja-JP" altLang="en-US" smtClean="0"/>
              <a:pPr>
                <a:defRPr/>
              </a:pPr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113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4A6A895C-1886-D84C-A5FE-3F077CC25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144316"/>
            <a:ext cx="7924800" cy="770084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r" eaLnBrk="1" hangingPunct="1"/>
            <a:r>
              <a:rPr lang="en-US" altLang="ja-JP" b="1" dirty="0">
                <a:latin typeface="Tahoma" panose="020B0604030504040204" pitchFamily="34" charset="0"/>
                <a:ea typeface="MS PGothic" panose="020B0600070205080204" pitchFamily="34" charset="-128"/>
              </a:rPr>
              <a:t>Background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8E47500-3EB9-5244-B3F0-9B163546BEC8}"/>
              </a:ext>
            </a:extLst>
          </p:cNvPr>
          <p:cNvSpPr txBox="1"/>
          <p:nvPr/>
        </p:nvSpPr>
        <p:spPr>
          <a:xfrm>
            <a:off x="0" y="1219200"/>
            <a:ext cx="495300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l"/>
            </a:pPr>
            <a:r>
              <a:rPr lang="en-US" altLang="zh-CN" sz="2800" b="1" dirty="0">
                <a:solidFill>
                  <a:srgbClr val="FF0000"/>
                </a:solidFill>
              </a:rPr>
              <a:t>Flood</a:t>
            </a:r>
            <a:r>
              <a:rPr lang="en-US" altLang="zh-CN" sz="2800" b="1" dirty="0"/>
              <a:t> </a:t>
            </a:r>
          </a:p>
          <a:p>
            <a:pPr marL="914400" lvl="1" indent="-457200">
              <a:buClr>
                <a:schemeClr val="tx1"/>
              </a:buClr>
              <a:buFontTx/>
              <a:buChar char="-"/>
            </a:pPr>
            <a:r>
              <a:rPr lang="en-US" altLang="zh-CN" sz="2600" dirty="0"/>
              <a:t>Serious disaster</a:t>
            </a:r>
          </a:p>
          <a:p>
            <a:pPr marL="914400" lvl="1" indent="-457200">
              <a:buClr>
                <a:schemeClr val="tx1"/>
              </a:buClr>
              <a:buFontTx/>
              <a:buChar char="-"/>
            </a:pPr>
            <a:r>
              <a:rPr lang="en-US" altLang="zh-CN" sz="2600" dirty="0"/>
              <a:t>Dynamic environment</a:t>
            </a:r>
          </a:p>
          <a:p>
            <a:pPr marL="914400" lvl="1" indent="-457200">
              <a:buClr>
                <a:schemeClr val="tx1"/>
              </a:buClr>
              <a:buFontTx/>
              <a:buChar char="-"/>
            </a:pPr>
            <a:r>
              <a:rPr lang="en-US" altLang="zh-CN" sz="2600" dirty="0"/>
              <a:t>Hard to monitor by humans</a:t>
            </a:r>
          </a:p>
          <a:p>
            <a:pPr marL="914400" lvl="1" indent="-457200">
              <a:buClr>
                <a:schemeClr val="tx1"/>
              </a:buClr>
              <a:buFontTx/>
              <a:buChar char="-"/>
            </a:pPr>
            <a:r>
              <a:rPr lang="en-JP" sz="2600" dirty="0">
                <a:solidFill>
                  <a:srgbClr val="FF0000"/>
                </a:solidFill>
              </a:rPr>
              <a:t>No research applied multi-agent control</a:t>
            </a:r>
            <a:endParaRPr lang="en-US" altLang="zh-CN" sz="2600" dirty="0">
              <a:solidFill>
                <a:srgbClr val="FF0000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96681B8-4438-2D40-9BEA-DB596821D906}"/>
              </a:ext>
            </a:extLst>
          </p:cNvPr>
          <p:cNvSpPr txBox="1"/>
          <p:nvPr/>
        </p:nvSpPr>
        <p:spPr>
          <a:xfrm>
            <a:off x="713177" y="6523011"/>
            <a:ext cx="3249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/>
              <a:t>https://</a:t>
            </a:r>
            <a:r>
              <a:rPr kumimoji="1" lang="en-US" altLang="zh-CN" sz="1200" dirty="0" err="1"/>
              <a:t>www.preventionweb.net</a:t>
            </a:r>
            <a:r>
              <a:rPr kumimoji="1" lang="en-US" altLang="zh-CN" sz="1200" dirty="0"/>
              <a:t>/news/view/64249</a:t>
            </a:r>
            <a:endParaRPr kumimoji="1" lang="zh-CN" altLang="en-US" sz="1200" dirty="0"/>
          </a:p>
        </p:txBody>
      </p:sp>
      <p:pic>
        <p:nvPicPr>
          <p:cNvPr id="8" name="图片 7" descr="小船在水上&#10;&#10;中度可信度描述已自动生成">
            <a:extLst>
              <a:ext uri="{FF2B5EF4-FFF2-40B4-BE49-F238E27FC236}">
                <a16:creationId xmlns:a16="http://schemas.microsoft.com/office/drawing/2014/main" id="{7FDE3312-D831-6E47-8F0C-9611F2A37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75" y="3969150"/>
            <a:ext cx="3606934" cy="240462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426716B-7FFE-6849-A875-70A648B861A3}"/>
              </a:ext>
            </a:extLst>
          </p:cNvPr>
          <p:cNvSpPr/>
          <p:nvPr/>
        </p:nvSpPr>
        <p:spPr>
          <a:xfrm>
            <a:off x="4745782" y="1216454"/>
            <a:ext cx="4398218" cy="1800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l"/>
            </a:pPr>
            <a:r>
              <a:rPr lang="en-US" altLang="zh-CN" sz="2800" b="1" dirty="0">
                <a:solidFill>
                  <a:srgbClr val="FF0000"/>
                </a:solidFill>
              </a:rPr>
              <a:t>Disaster robotics</a:t>
            </a:r>
          </a:p>
          <a:p>
            <a:pPr marL="914400" lvl="1" indent="-457200">
              <a:buFontTx/>
              <a:buChar char="-"/>
            </a:pPr>
            <a:r>
              <a:rPr lang="en-US" altLang="zh-CN" sz="2500" dirty="0"/>
              <a:t>Unmanned aerial </a:t>
            </a:r>
            <a:r>
              <a:rPr lang="zh-CN" altLang="en-US" sz="2500" dirty="0"/>
              <a:t>  </a:t>
            </a:r>
            <a:r>
              <a:rPr lang="en-US" altLang="zh-CN" sz="2500" dirty="0"/>
              <a:t>vehicles (UAVs) </a:t>
            </a: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r>
              <a:rPr lang="en-US" altLang="zh-CN" sz="2500" dirty="0"/>
              <a:t>Access to </a:t>
            </a:r>
            <a:r>
              <a:rPr lang="en-US" altLang="zh-CN" sz="2500" dirty="0">
                <a:solidFill>
                  <a:srgbClr val="FF0000"/>
                </a:solidFill>
              </a:rPr>
              <a:t>dangerous area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135F04E-A434-E24E-A003-38AA0D217C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                 </a:t>
            </a:r>
            <a:fld id="{BF73FC6B-2D46-45A6-88C0-FB8F8D9DF900}" type="slidenum">
              <a:rPr lang="ja-JP" altLang="en-US" smtClean="0"/>
              <a:pPr>
                <a:defRPr/>
              </a:pPr>
              <a:t>2</a:t>
            </a:fld>
            <a:endParaRPr lang="en-US" altLang="ja-JP"/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id="{89748CBD-0A0F-EA4C-98B8-F6D924C3DD10}"/>
              </a:ext>
            </a:extLst>
          </p:cNvPr>
          <p:cNvSpPr/>
          <p:nvPr/>
        </p:nvSpPr>
        <p:spPr>
          <a:xfrm>
            <a:off x="4751569" y="29718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l"/>
            </a:pPr>
            <a:r>
              <a:rPr lang="en-US" altLang="zh-CN" sz="2800" b="1" dirty="0">
                <a:solidFill>
                  <a:srgbClr val="FF0000"/>
                </a:solidFill>
              </a:rPr>
              <a:t>Multi-agent system</a:t>
            </a:r>
          </a:p>
          <a:p>
            <a:pPr marL="914400" lvl="1" indent="-457200">
              <a:buFontTx/>
              <a:buChar char="-"/>
            </a:pPr>
            <a:r>
              <a:rPr lang="en-US" altLang="zh-CN" sz="2800" dirty="0"/>
              <a:t>Efficient monitoring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00D35D0-4F61-1C4C-9212-76139BE00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942" y="4260912"/>
            <a:ext cx="3914462" cy="171968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D28FF2F-4423-8D4A-A907-1E6E88E48AC7}"/>
              </a:ext>
            </a:extLst>
          </p:cNvPr>
          <p:cNvSpPr txBox="1"/>
          <p:nvPr/>
        </p:nvSpPr>
        <p:spPr>
          <a:xfrm>
            <a:off x="4868391" y="6065547"/>
            <a:ext cx="3945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P" sz="1800" dirty="0"/>
              <a:t>Monitoring system for dynamically changing flood by multiple UAVs</a:t>
            </a:r>
          </a:p>
        </p:txBody>
      </p:sp>
    </p:spTree>
    <p:extLst>
      <p:ext uri="{BB962C8B-B14F-4D97-AF65-F5344CB8AC3E}">
        <p14:creationId xmlns:p14="http://schemas.microsoft.com/office/powerpoint/2010/main" val="495786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873"/>
    </mc:Choice>
    <mc:Fallback>
      <p:transition advTm="87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0A99659-FD91-49AD-8EF3-D8D44A6CA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66800"/>
            <a:ext cx="85344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buClr>
                <a:srgbClr val="990000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buClr>
                <a:srgbClr val="990000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Flood monitoring for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survivor searching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Assuming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groups of survivors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positions are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time-varying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cannot be accurately measured.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5696EB35-DF11-42B3-824B-A13BC766C2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144316"/>
            <a:ext cx="7924800" cy="770084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r" eaLnBrk="1" hangingPunct="1"/>
            <a:r>
              <a:rPr lang="en-US" altLang="ja-JP" b="1">
                <a:latin typeface="Tahoma" panose="020B0604030504040204" pitchFamily="34" charset="0"/>
                <a:ea typeface="MS PGothic" panose="020B0600070205080204" pitchFamily="34" charset="-128"/>
              </a:rPr>
              <a:t>Problem statement</a:t>
            </a:r>
            <a:endParaRPr lang="en-US" altLang="ja-JP" b="1" dirty="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1BF1EB3-97A3-6346-9C47-E98336117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                 </a:t>
            </a:r>
            <a:fld id="{BF73FC6B-2D46-45A6-88C0-FB8F8D9DF900}" type="slidenum">
              <a:rPr lang="ja-JP" altLang="en-US" smtClean="0"/>
              <a:pPr>
                <a:defRPr/>
              </a:pPr>
              <a:t>3</a:t>
            </a:fld>
            <a:endParaRPr lang="en-US" altLang="ja-JP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A318C9-6759-F04F-9F6C-BC124048B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810000"/>
            <a:ext cx="3657600" cy="22715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95E9CE-7611-DB4F-86F2-39521769775E}"/>
              </a:ext>
            </a:extLst>
          </p:cNvPr>
          <p:cNvSpPr txBox="1"/>
          <p:nvPr/>
        </p:nvSpPr>
        <p:spPr>
          <a:xfrm>
            <a:off x="4114800" y="3755410"/>
            <a:ext cx="49911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JP" b="1" dirty="0">
                <a:solidFill>
                  <a:schemeClr val="accent4"/>
                </a:solidFill>
              </a:rPr>
              <a:t>Assign goals to UAVs to achieve optional distribution</a:t>
            </a:r>
          </a:p>
          <a:p>
            <a:pPr algn="r">
              <a:buClr>
                <a:schemeClr val="tx1"/>
              </a:buClr>
            </a:pPr>
            <a:r>
              <a:rPr lang="en-JP" dirty="0">
                <a:solidFill>
                  <a:srgbClr val="FF0000"/>
                </a:solidFill>
              </a:rPr>
              <a:t>(Goal assignment)</a:t>
            </a:r>
            <a:r>
              <a:rPr lang="en-JP" dirty="0">
                <a:solidFill>
                  <a:srgbClr val="FF9300"/>
                </a:solidFill>
              </a:rPr>
              <a:t> </a:t>
            </a:r>
          </a:p>
          <a:p>
            <a:pPr marL="457200" indent="-457200">
              <a:lnSpc>
                <a:spcPct val="250000"/>
              </a:lnSpc>
              <a:buClr>
                <a:schemeClr val="tx1"/>
              </a:buClr>
              <a:buFont typeface="+mj-lt"/>
              <a:buAutoNum type="arabicPeriod" startAt="2"/>
            </a:pPr>
            <a:r>
              <a:rPr lang="en-JP" b="1" dirty="0">
                <a:solidFill>
                  <a:schemeClr val="accent4"/>
                </a:solidFill>
              </a:rPr>
              <a:t>Drive UAVs to the assigned goals</a:t>
            </a:r>
          </a:p>
          <a:p>
            <a:pPr algn="r">
              <a:buClr>
                <a:schemeClr val="tx1"/>
              </a:buClr>
            </a:pPr>
            <a:r>
              <a:rPr lang="en-JP" dirty="0">
                <a:solidFill>
                  <a:srgbClr val="FF0000"/>
                </a:solidFill>
              </a:rPr>
              <a:t>(Goal tracking)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9480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780"/>
    </mc:Choice>
    <mc:Fallback>
      <p:transition advTm="27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0A99659-FD91-49AD-8EF3-D8D44A6CA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66800"/>
            <a:ext cx="85344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buClr>
                <a:srgbClr val="990000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buClr>
                <a:srgbClr val="990000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dirty="0"/>
              <a:t>O</a:t>
            </a:r>
            <a:r>
              <a:rPr lang="en-US" altLang="zh-CN" sz="3000" dirty="0"/>
              <a:t>ptimal</a:t>
            </a:r>
            <a:r>
              <a:rPr lang="zh-CN" altLang="en-US" sz="3000" dirty="0"/>
              <a:t> </a:t>
            </a:r>
            <a:r>
              <a:rPr lang="en-US" altLang="zh-CN" sz="3000" dirty="0"/>
              <a:t>deployment of UAVs to multiple USVs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CN" sz="2600" dirty="0"/>
              <a:t>UAVs are required to be distributed among the flood area, while concentrate more on the places where survivors may exist.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000" dirty="0"/>
              <a:t>Reject uncertainties (</a:t>
            </a:r>
            <a:r>
              <a:rPr lang="en-US" altLang="zh-CN" sz="2800" dirty="0"/>
              <a:t>external forces</a:t>
            </a:r>
            <a:r>
              <a:rPr lang="en-US" altLang="zh-CN" sz="3000" dirty="0"/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CN" sz="2600" dirty="0"/>
              <a:t>External forces like strong wind may affect the performance of coverage.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altLang="zh-CN" sz="24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zh-CN" sz="2400" dirty="0">
              <a:highlight>
                <a:srgbClr val="FFFF00"/>
              </a:highlight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zh-CN" sz="2400" dirty="0">
              <a:highlight>
                <a:srgbClr val="FFFF00"/>
              </a:highlight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zh-CN" dirty="0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5696EB35-DF11-42B3-824B-A13BC766C2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144316"/>
            <a:ext cx="7924800" cy="770084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r" eaLnBrk="1" hangingPunct="1"/>
            <a:r>
              <a:rPr lang="en-US" altLang="ja-JP" b="1" dirty="0">
                <a:latin typeface="Tahoma" panose="020B0604030504040204" pitchFamily="34" charset="0"/>
                <a:ea typeface="MS PGothic" panose="020B0600070205080204" pitchFamily="34" charset="-128"/>
              </a:rPr>
              <a:t>Problem statement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7424712-A764-D049-8178-38AB24F6A5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                 </a:t>
            </a:r>
            <a:fld id="{BF73FC6B-2D46-45A6-88C0-FB8F8D9DF900}" type="slidenum">
              <a:rPr lang="ja-JP" altLang="en-US" smtClean="0"/>
              <a:pPr>
                <a:defRPr/>
              </a:pPr>
              <a:t>4</a:t>
            </a:fld>
            <a:endParaRPr lang="en-US" altLang="ja-JP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22F408-230F-8D4B-92C8-0DAC2A0C4D9F}"/>
              </a:ext>
            </a:extLst>
          </p:cNvPr>
          <p:cNvGrpSpPr/>
          <p:nvPr/>
        </p:nvGrpSpPr>
        <p:grpSpPr>
          <a:xfrm>
            <a:off x="5943600" y="4523175"/>
            <a:ext cx="2190509" cy="2190509"/>
            <a:chOff x="5197033" y="3795160"/>
            <a:chExt cx="2927205" cy="292720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D257576-AD0B-CE4E-9901-0D195D2C1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97033" y="3795160"/>
              <a:ext cx="2927205" cy="292720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72169D-5E35-4F45-B401-D3BBB702A2B2}"/>
                </a:ext>
              </a:extLst>
            </p:cNvPr>
            <p:cNvSpPr txBox="1"/>
            <p:nvPr/>
          </p:nvSpPr>
          <p:spPr>
            <a:xfrm>
              <a:off x="5410200" y="5486400"/>
              <a:ext cx="800219" cy="40011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000" b="1" dirty="0"/>
                <a:t>Wind</a:t>
              </a:r>
              <a:endParaRPr lang="en-JP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86568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447"/>
    </mc:Choice>
    <mc:Fallback>
      <p:transition advTm="344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4A6A895C-1886-D84C-A5FE-3F077CC25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144316"/>
            <a:ext cx="7924800" cy="770084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r" eaLnBrk="1" hangingPunct="1"/>
            <a:r>
              <a:rPr lang="en-US" altLang="ja-JP" b="1" dirty="0">
                <a:latin typeface="Tahoma" panose="020B0604030504040204" pitchFamily="34" charset="0"/>
                <a:ea typeface="MS PGothic" panose="020B0600070205080204" pitchFamily="34" charset="-128"/>
              </a:rPr>
              <a:t>Control strategy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365020ED-A7EC-5044-A9FB-8EABF7B83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43000"/>
            <a:ext cx="86106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buClr>
                <a:srgbClr val="990000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buClr>
                <a:srgbClr val="990000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/>
              <a:t>The aforementioned requirements formulate a </a:t>
            </a:r>
            <a:r>
              <a:rPr lang="en-US" altLang="zh-CN" sz="2400" dirty="0">
                <a:solidFill>
                  <a:srgbClr val="FF0000"/>
                </a:solidFill>
              </a:rPr>
              <a:t>coverage problem</a:t>
            </a:r>
            <a:r>
              <a:rPr lang="en-US" altLang="zh-CN" sz="2400" dirty="0"/>
              <a:t>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/>
              <a:t>Can be addressed by Centroidal Voronoi Tessellation (</a:t>
            </a:r>
            <a:r>
              <a:rPr lang="en-US" altLang="zh-CN" sz="2400" dirty="0">
                <a:solidFill>
                  <a:srgbClr val="FF0000"/>
                </a:solidFill>
              </a:rPr>
              <a:t>CVT</a:t>
            </a:r>
            <a:r>
              <a:rPr lang="en-US" altLang="zh-CN" sz="2400" dirty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/>
              <a:t>Related works to the coverage problem: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/>
              <a:t>Lee (2015)  and Miah (2017)</a:t>
            </a:r>
            <a:r>
              <a:rPr lang="zh-CN" altLang="zh-CN" sz="2400" dirty="0"/>
              <a:t> </a:t>
            </a:r>
            <a:r>
              <a:rPr lang="en-US" altLang="zh-CN" sz="2400" dirty="0"/>
              <a:t>, they did </a:t>
            </a:r>
            <a:r>
              <a:rPr lang="en-US" altLang="zh-CN" sz="2400" dirty="0">
                <a:solidFill>
                  <a:srgbClr val="FF0000"/>
                </a:solidFill>
              </a:rPr>
              <a:t>NOT</a:t>
            </a:r>
            <a:r>
              <a:rPr lang="en-US" altLang="zh-CN" sz="2400" dirty="0"/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consider system uncertainty</a:t>
            </a:r>
            <a:r>
              <a:rPr lang="en-US" altLang="zh-CN" sz="2400" dirty="0"/>
              <a:t>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/>
              <a:t>Chevet (2019), Li (2020), Xiao (2020) , they considered uncertainty, but did </a:t>
            </a:r>
            <a:r>
              <a:rPr lang="en-US" altLang="zh-CN" sz="2400" dirty="0">
                <a:solidFill>
                  <a:srgbClr val="FF0000"/>
                </a:solidFill>
              </a:rPr>
              <a:t>NOT</a:t>
            </a:r>
            <a:r>
              <a:rPr lang="en-US" altLang="zh-CN" sz="2400" dirty="0"/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prove stability</a:t>
            </a:r>
            <a:r>
              <a:rPr lang="en-US" altLang="zh-CN" sz="2400" dirty="0"/>
              <a:t>.</a:t>
            </a:r>
            <a:endParaRPr lang="en-US" altLang="zh-CN" sz="2400" dirty="0">
              <a:highlight>
                <a:srgbClr val="FFFF00"/>
              </a:highlight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/>
              <a:t>Novelty: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/>
              <a:t>Address </a:t>
            </a:r>
            <a:r>
              <a:rPr lang="en-US" altLang="zh-CN" sz="2400" dirty="0">
                <a:highlight>
                  <a:srgbClr val="FFFF00"/>
                </a:highlight>
              </a:rPr>
              <a:t>uncertainty &amp; stability </a:t>
            </a:r>
            <a:r>
              <a:rPr lang="en-US" altLang="zh-CN" sz="2400" dirty="0"/>
              <a:t>in a coverage problem.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/>
              <a:t>Application to flood monitoring.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altLang="zh-CN" sz="2400" dirty="0">
              <a:highlight>
                <a:srgbClr val="FFFF00"/>
              </a:highlight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3457EE8-3FB3-6C43-A6A1-0CB5DA253F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                 </a:t>
            </a:r>
            <a:fld id="{BF73FC6B-2D46-45A6-88C0-FB8F8D9DF900}" type="slidenum">
              <a:rPr lang="ja-JP" altLang="en-US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47295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503"/>
    </mc:Choice>
    <mc:Fallback>
      <p:transition advTm="250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4A6A895C-1886-D84C-A5FE-3F077CC25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144316"/>
            <a:ext cx="7924800" cy="770084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r" eaLnBrk="1" hangingPunct="1"/>
            <a:r>
              <a:rPr lang="en-US" altLang="ja-JP" b="1" dirty="0">
                <a:latin typeface="Tahoma" panose="020B0604030504040204" pitchFamily="34" charset="0"/>
                <a:ea typeface="MS PGothic" panose="020B0600070205080204" pitchFamily="34" charset="-128"/>
              </a:rPr>
              <a:t>Control strategy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9B6C18-8214-DD42-85C0-4745D3FCE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66800"/>
            <a:ext cx="86106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buClr>
                <a:srgbClr val="990000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buClr>
                <a:srgbClr val="990000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/>
              <a:t>Centroidal Voronoi Tessellation(</a:t>
            </a:r>
            <a:r>
              <a:rPr lang="en-US" altLang="zh-CN" sz="2800" dirty="0">
                <a:solidFill>
                  <a:srgbClr val="FF0000"/>
                </a:solidFill>
              </a:rPr>
              <a:t>CVT</a:t>
            </a:r>
            <a:r>
              <a:rPr lang="en-US" altLang="zh-CN" sz="2800" dirty="0"/>
              <a:t>) 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CN" sz="2700" dirty="0"/>
              <a:t>Optimally partition an area into cells, and each cell contains one agent.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CN" sz="2700" dirty="0"/>
              <a:t>Agents will stay in the cells to avoid collision.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CN" sz="2700" dirty="0">
                <a:solidFill>
                  <a:srgbClr val="FF0000"/>
                </a:solidFill>
              </a:rPr>
              <a:t>Density function</a:t>
            </a:r>
            <a:r>
              <a:rPr lang="en-US" altLang="zh-CN" sz="2700" dirty="0"/>
              <a:t>: </a:t>
            </a:r>
            <a:r>
              <a:rPr lang="en-JP" altLang="zh-CN" sz="2700" dirty="0"/>
              <a:t>M</a:t>
            </a:r>
            <a:r>
              <a:rPr lang="en-JP" dirty="0"/>
              <a:t>arks the importance of each point. </a:t>
            </a:r>
            <a:endParaRPr lang="en-US" altLang="zh-CN" sz="2700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F07CA48-5FD4-A843-B504-7E0988221F7C}"/>
              </a:ext>
            </a:extLst>
          </p:cNvPr>
          <p:cNvGrpSpPr/>
          <p:nvPr/>
        </p:nvGrpSpPr>
        <p:grpSpPr>
          <a:xfrm>
            <a:off x="881236" y="4267201"/>
            <a:ext cx="3847871" cy="2590800"/>
            <a:chOff x="300093" y="4036210"/>
            <a:chExt cx="4429015" cy="2781426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629CBC49-8A6E-9747-A787-C0B2C3F87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4069908"/>
              <a:ext cx="4424308" cy="2747728"/>
            </a:xfrm>
            <a:prstGeom prst="rect">
              <a:avLst/>
            </a:prstGeom>
          </p:spPr>
        </p:pic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D34D2BD3-EAFF-834C-ADE1-BA1F5ADC02BD}"/>
                </a:ext>
              </a:extLst>
            </p:cNvPr>
            <p:cNvGrpSpPr/>
            <p:nvPr/>
          </p:nvGrpSpPr>
          <p:grpSpPr>
            <a:xfrm>
              <a:off x="300093" y="4036210"/>
              <a:ext cx="2747907" cy="2745590"/>
              <a:chOff x="198922" y="4036210"/>
              <a:chExt cx="2747907" cy="2745590"/>
            </a:xfrm>
          </p:grpSpPr>
          <p:cxnSp>
            <p:nvCxnSpPr>
              <p:cNvPr id="22" name="直接连接符 4">
                <a:extLst>
                  <a:ext uri="{FF2B5EF4-FFF2-40B4-BE49-F238E27FC236}">
                    <a16:creationId xmlns:a16="http://schemas.microsoft.com/office/drawing/2014/main" id="{30DD261C-276B-6348-BBA2-A78437F03C55}"/>
                  </a:ext>
                </a:extLst>
              </p:cNvPr>
              <p:cNvCxnSpPr/>
              <p:nvPr/>
            </p:nvCxnSpPr>
            <p:spPr bwMode="auto">
              <a:xfrm flipH="1">
                <a:off x="472695" y="4036210"/>
                <a:ext cx="1356105" cy="812497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直接连接符 8">
                <a:extLst>
                  <a:ext uri="{FF2B5EF4-FFF2-40B4-BE49-F238E27FC236}">
                    <a16:creationId xmlns:a16="http://schemas.microsoft.com/office/drawing/2014/main" id="{01EDA608-8EB0-B74C-ADE7-C3A951A4C60C}"/>
                  </a:ext>
                </a:extLst>
              </p:cNvPr>
              <p:cNvCxnSpPr/>
              <p:nvPr/>
            </p:nvCxnSpPr>
            <p:spPr bwMode="auto">
              <a:xfrm>
                <a:off x="198922" y="5989260"/>
                <a:ext cx="991713" cy="79254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直接连接符 10">
                <a:extLst>
                  <a:ext uri="{FF2B5EF4-FFF2-40B4-BE49-F238E27FC236}">
                    <a16:creationId xmlns:a16="http://schemas.microsoft.com/office/drawing/2014/main" id="{11276A36-AA96-414E-9FDA-2776D94276ED}"/>
                  </a:ext>
                </a:extLst>
              </p:cNvPr>
              <p:cNvCxnSpPr/>
              <p:nvPr/>
            </p:nvCxnSpPr>
            <p:spPr bwMode="auto">
              <a:xfrm flipV="1">
                <a:off x="1219200" y="6507048"/>
                <a:ext cx="990600" cy="236684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直接连接符 12">
                <a:extLst>
                  <a:ext uri="{FF2B5EF4-FFF2-40B4-BE49-F238E27FC236}">
                    <a16:creationId xmlns:a16="http://schemas.microsoft.com/office/drawing/2014/main" id="{6419BE9A-4DE7-C549-B160-495000829AAA}"/>
                  </a:ext>
                </a:extLst>
              </p:cNvPr>
              <p:cNvCxnSpPr/>
              <p:nvPr/>
            </p:nvCxnSpPr>
            <p:spPr bwMode="auto">
              <a:xfrm>
                <a:off x="2209800" y="6507048"/>
                <a:ext cx="362744" cy="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直接连接符 14">
                <a:extLst>
                  <a:ext uri="{FF2B5EF4-FFF2-40B4-BE49-F238E27FC236}">
                    <a16:creationId xmlns:a16="http://schemas.microsoft.com/office/drawing/2014/main" id="{8A73415F-E195-9E43-9E23-F251356BFB79}"/>
                  </a:ext>
                </a:extLst>
              </p:cNvPr>
              <p:cNvCxnSpPr/>
              <p:nvPr/>
            </p:nvCxnSpPr>
            <p:spPr bwMode="auto">
              <a:xfrm flipV="1">
                <a:off x="2572544" y="5204430"/>
                <a:ext cx="374285" cy="127257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直接连接符 16">
                <a:extLst>
                  <a:ext uri="{FF2B5EF4-FFF2-40B4-BE49-F238E27FC236}">
                    <a16:creationId xmlns:a16="http://schemas.microsoft.com/office/drawing/2014/main" id="{7569E99A-E016-8341-AD77-C23F043B92A8}"/>
                  </a:ext>
                </a:extLst>
              </p:cNvPr>
              <p:cNvCxnSpPr/>
              <p:nvPr/>
            </p:nvCxnSpPr>
            <p:spPr bwMode="auto">
              <a:xfrm flipH="1" flipV="1">
                <a:off x="2209800" y="4114800"/>
                <a:ext cx="711200" cy="106680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直接连接符 18">
                <a:extLst>
                  <a:ext uri="{FF2B5EF4-FFF2-40B4-BE49-F238E27FC236}">
                    <a16:creationId xmlns:a16="http://schemas.microsoft.com/office/drawing/2014/main" id="{3D66902A-3123-BB4D-ACBA-30F175E51F0F}"/>
                  </a:ext>
                </a:extLst>
              </p:cNvPr>
              <p:cNvCxnSpPr/>
              <p:nvPr/>
            </p:nvCxnSpPr>
            <p:spPr bwMode="auto">
              <a:xfrm flipH="1" flipV="1">
                <a:off x="1828800" y="4036210"/>
                <a:ext cx="381000" cy="45526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直接连接符 6">
                <a:extLst>
                  <a:ext uri="{FF2B5EF4-FFF2-40B4-BE49-F238E27FC236}">
                    <a16:creationId xmlns:a16="http://schemas.microsoft.com/office/drawing/2014/main" id="{3D7EEF12-8A4C-AA4C-844D-7B20ED4E938F}"/>
                  </a:ext>
                </a:extLst>
              </p:cNvPr>
              <p:cNvCxnSpPr/>
              <p:nvPr/>
            </p:nvCxnSpPr>
            <p:spPr bwMode="auto">
              <a:xfrm flipH="1">
                <a:off x="198922" y="4876800"/>
                <a:ext cx="258278" cy="111246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BF9AB33A-AFB4-D249-84DC-DF45DE45F332}"/>
              </a:ext>
            </a:extLst>
          </p:cNvPr>
          <p:cNvSpPr txBox="1"/>
          <p:nvPr/>
        </p:nvSpPr>
        <p:spPr>
          <a:xfrm>
            <a:off x="1676400" y="5329535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Cell</a:t>
            </a:r>
            <a:endParaRPr kumimoji="1" lang="zh-CN" altLang="en-US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663F621B-3BD9-8646-92E4-C3537EEA985F}"/>
              </a:ext>
            </a:extLst>
          </p:cNvPr>
          <p:cNvSpPr txBox="1"/>
          <p:nvPr/>
        </p:nvSpPr>
        <p:spPr>
          <a:xfrm>
            <a:off x="5540543" y="4782433"/>
            <a:ext cx="27222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Agents</a:t>
            </a:r>
          </a:p>
          <a:p>
            <a:endParaRPr lang="en-US" altLang="zh-CN" dirty="0">
              <a:solidFill>
                <a:srgbClr val="FF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Tahoma" panose="020B0604030504040204" pitchFamily="34" charset="0"/>
              <a:buChar char="+"/>
            </a:pPr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Tahoma" panose="020B0604030504040204" pitchFamily="34" charset="0"/>
              </a:rPr>
              <a:t>Density function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6254702-FEAF-A744-BD1F-D1B220C942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                 </a:t>
            </a:r>
            <a:fld id="{BF73FC6B-2D46-45A6-88C0-FB8F8D9DF900}" type="slidenum">
              <a:rPr lang="ja-JP" altLang="en-US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99527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292"/>
    </mc:Choice>
    <mc:Fallback>
      <p:transition advTm="129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4A6A895C-1886-D84C-A5FE-3F077CC25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144316"/>
            <a:ext cx="7924800" cy="770084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r" eaLnBrk="1" hangingPunct="1"/>
            <a:r>
              <a:rPr lang="en-US" altLang="ja-JP" b="1" dirty="0">
                <a:latin typeface="Tahoma" panose="020B0604030504040204" pitchFamily="34" charset="0"/>
                <a:ea typeface="MS PGothic" panose="020B0600070205080204" pitchFamily="34" charset="-128"/>
              </a:rPr>
              <a:t>Control strategy</a:t>
            </a:r>
          </a:p>
        </p:txBody>
      </p:sp>
      <p:sp>
        <p:nvSpPr>
          <p:cNvPr id="12" name="Rectangle 19">
            <a:extLst>
              <a:ext uri="{FF2B5EF4-FFF2-40B4-BE49-F238E27FC236}">
                <a16:creationId xmlns:a16="http://schemas.microsoft.com/office/drawing/2014/main" id="{75BAB884-0C07-3C46-8719-D85BFEB7E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66800"/>
            <a:ext cx="85344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buClr>
                <a:srgbClr val="990000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buClr>
                <a:srgbClr val="990000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/>
              <a:t>Optimal</a:t>
            </a:r>
            <a:r>
              <a:rPr lang="zh-CN" altLang="en-US" sz="2800" dirty="0"/>
              <a:t> </a:t>
            </a:r>
            <a:r>
              <a:rPr lang="en-US" altLang="zh-CN" sz="2800" dirty="0"/>
              <a:t>deployment of UAVs to multiple USVs: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altLang="zh-CN" sz="2400" dirty="0">
                <a:solidFill>
                  <a:srgbClr val="FF0000"/>
                </a:solidFill>
              </a:rPr>
              <a:t>Coverage configuration</a:t>
            </a:r>
            <a:r>
              <a:rPr lang="en-US" altLang="zh-CN" sz="2400" dirty="0"/>
              <a:t>: 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altLang="zh-CN" dirty="0">
                <a:solidFill>
                  <a:srgbClr val="FF0000"/>
                </a:solidFill>
              </a:rPr>
              <a:t>CVT </a:t>
            </a:r>
            <a:r>
              <a:rPr lang="en-US" altLang="zh-CN" dirty="0"/>
              <a:t>based goal assignment</a:t>
            </a:r>
            <a:endParaRPr lang="en-US" altLang="zh-CN" dirty="0">
              <a:highlight>
                <a:srgbClr val="FFFF00"/>
              </a:highlight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altLang="zh-CN" sz="2500" dirty="0">
                <a:solidFill>
                  <a:srgbClr val="FF0000"/>
                </a:solidFill>
              </a:rPr>
              <a:t>Possible location of survivors</a:t>
            </a:r>
            <a:r>
              <a:rPr lang="en-US" altLang="zh-CN" sz="2500" dirty="0"/>
              <a:t>: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altLang="zh-CN" dirty="0"/>
              <a:t>Indicated by </a:t>
            </a:r>
            <a:r>
              <a:rPr lang="en-US" altLang="zh-CN" dirty="0">
                <a:solidFill>
                  <a:srgbClr val="FF0000"/>
                </a:solidFill>
              </a:rPr>
              <a:t>density function</a:t>
            </a:r>
            <a:r>
              <a:rPr lang="en-US" altLang="zh-CN" dirty="0"/>
              <a:t>, agents tend to get close to the area with high density.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endParaRPr lang="en-US" altLang="zh-CN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zh-CN" sz="2800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E9C436E-31A1-F74A-AEAD-BDD7C86BDC63}"/>
              </a:ext>
            </a:extLst>
          </p:cNvPr>
          <p:cNvSpPr txBox="1"/>
          <p:nvPr/>
        </p:nvSpPr>
        <p:spPr>
          <a:xfrm>
            <a:off x="5634981" y="4107630"/>
            <a:ext cx="29787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Positions of UAVs</a:t>
            </a:r>
          </a:p>
          <a:p>
            <a:pPr marL="342900" indent="-342900">
              <a:buFont typeface="Tahoma" panose="020B0604030504040204" pitchFamily="34" charset="0"/>
              <a:buChar char="+"/>
            </a:pPr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Tahoma" panose="020B0604030504040204" pitchFamily="34" charset="0"/>
              </a:rPr>
              <a:t>Density function 1</a:t>
            </a:r>
          </a:p>
          <a:p>
            <a:pPr marL="342900" indent="-342900">
              <a:buFont typeface="Tahoma" panose="020B0604030504040204" pitchFamily="34" charset="0"/>
              <a:buChar char="+"/>
            </a:pPr>
            <a:r>
              <a:rPr lang="en-US" altLang="zh-CN" dirty="0">
                <a:solidFill>
                  <a:srgbClr val="00B050"/>
                </a:solidFill>
                <a:latin typeface="+mn-lt"/>
                <a:cs typeface="Tahoma" panose="020B0604030504040204" pitchFamily="34" charset="0"/>
              </a:rPr>
              <a:t>Density function 2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3345245-BD19-C34B-A2CF-BAD2244E8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77" y="3949700"/>
            <a:ext cx="4011232" cy="2491187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5CE40B4-107E-BE42-9B61-BA161D1BDA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                 </a:t>
            </a:r>
            <a:fld id="{BF73FC6B-2D46-45A6-88C0-FB8F8D9DF900}" type="slidenum">
              <a:rPr lang="ja-JP" altLang="en-US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98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4A6A895C-1886-D84C-A5FE-3F077CC25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144316"/>
            <a:ext cx="7924800" cy="770084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r" eaLnBrk="1" hangingPunct="1"/>
            <a:r>
              <a:rPr lang="en-US" altLang="ja-JP" b="1" dirty="0">
                <a:latin typeface="Tahoma" panose="020B0604030504040204" pitchFamily="34" charset="0"/>
                <a:ea typeface="MS PGothic" panose="020B0600070205080204" pitchFamily="34" charset="-128"/>
              </a:rPr>
              <a:t>Control strategy</a:t>
            </a:r>
          </a:p>
        </p:txBody>
      </p:sp>
      <p:sp>
        <p:nvSpPr>
          <p:cNvPr id="12" name="Rectangle 19">
            <a:extLst>
              <a:ext uri="{FF2B5EF4-FFF2-40B4-BE49-F238E27FC236}">
                <a16:creationId xmlns:a16="http://schemas.microsoft.com/office/drawing/2014/main" id="{75BAB884-0C07-3C46-8719-D85BFEB7E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66800"/>
            <a:ext cx="8839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buClr>
                <a:srgbClr val="990000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buClr>
                <a:srgbClr val="990000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zh-CN" sz="2800" dirty="0"/>
              <a:t>Controller to deal with uncertainties: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altLang="zh-CN" sz="2400" dirty="0">
                <a:solidFill>
                  <a:srgbClr val="FF0000"/>
                </a:solidFill>
              </a:rPr>
              <a:t>Error</a:t>
            </a:r>
            <a:r>
              <a:rPr lang="en-US" altLang="zh-CN" sz="2400" dirty="0"/>
              <a:t> between goal &amp; actual positions due to uncertainties.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>
                <a:solidFill>
                  <a:srgbClr val="FF0000"/>
                </a:solidFill>
              </a:rPr>
              <a:t>Adaptive controller</a:t>
            </a:r>
            <a:r>
              <a:rPr lang="en-US" altLang="zh-CN" sz="2400" dirty="0"/>
              <a:t>: Function Approximation Technique-based immersion and invariance (</a:t>
            </a:r>
            <a:r>
              <a:rPr lang="en-US" altLang="zh-CN" sz="2400" dirty="0">
                <a:solidFill>
                  <a:srgbClr val="FF0000"/>
                </a:solidFill>
              </a:rPr>
              <a:t>FATII</a:t>
            </a:r>
            <a:r>
              <a:rPr lang="en-US" altLang="zh-CN" sz="2400" dirty="0"/>
              <a:t>) controller for goal tracking in the presence of uncertainties. (</a:t>
            </a:r>
            <a:r>
              <a:rPr lang="en-US" altLang="zh-CN" sz="2400" dirty="0">
                <a:highlight>
                  <a:srgbClr val="FFFF00"/>
                </a:highlight>
              </a:rPr>
              <a:t>stability is established</a:t>
            </a:r>
            <a:r>
              <a:rPr lang="en-US" altLang="zh-CN" sz="2400" dirty="0"/>
              <a:t>)</a:t>
            </a:r>
            <a:endParaRPr lang="en-US" altLang="zh-CN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zh-CN" sz="28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4AAC755-F394-2C42-B1DE-64A0D1E0F989}"/>
              </a:ext>
            </a:extLst>
          </p:cNvPr>
          <p:cNvSpPr txBox="1"/>
          <p:nvPr/>
        </p:nvSpPr>
        <p:spPr>
          <a:xfrm>
            <a:off x="5277497" y="4221540"/>
            <a:ext cx="38792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Goal positions of UAVs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Actual positions of UAVs</a:t>
            </a:r>
          </a:p>
          <a:p>
            <a:pPr marL="342900" indent="-342900">
              <a:buFont typeface="Tahoma" panose="020B0604030504040204" pitchFamily="34" charset="0"/>
              <a:buChar char="+"/>
            </a:pPr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Tahoma" panose="020B0604030504040204" pitchFamily="34" charset="0"/>
              </a:rPr>
              <a:t>Density function 1</a:t>
            </a:r>
          </a:p>
          <a:p>
            <a:pPr marL="342900" indent="-342900">
              <a:buFont typeface="Tahoma" panose="020B0604030504040204" pitchFamily="34" charset="0"/>
              <a:buChar char="+"/>
            </a:pPr>
            <a:r>
              <a:rPr lang="en-US" altLang="zh-CN" dirty="0">
                <a:solidFill>
                  <a:srgbClr val="00B050"/>
                </a:solidFill>
                <a:latin typeface="+mn-lt"/>
                <a:cs typeface="Tahoma" panose="020B0604030504040204" pitchFamily="34" charset="0"/>
              </a:rPr>
              <a:t>Density function 2</a:t>
            </a:r>
          </a:p>
        </p:txBody>
      </p:sp>
      <p:sp>
        <p:nvSpPr>
          <p:cNvPr id="15" name="三角形 14">
            <a:extLst>
              <a:ext uri="{FF2B5EF4-FFF2-40B4-BE49-F238E27FC236}">
                <a16:creationId xmlns:a16="http://schemas.microsoft.com/office/drawing/2014/main" id="{62780D54-AFE1-7944-89D0-82EFFEFC0D41}"/>
              </a:ext>
            </a:extLst>
          </p:cNvPr>
          <p:cNvSpPr/>
          <p:nvPr/>
        </p:nvSpPr>
        <p:spPr bwMode="auto">
          <a:xfrm>
            <a:off x="1600200" y="4860280"/>
            <a:ext cx="304800" cy="228600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6" name="三角形 15">
            <a:extLst>
              <a:ext uri="{FF2B5EF4-FFF2-40B4-BE49-F238E27FC236}">
                <a16:creationId xmlns:a16="http://schemas.microsoft.com/office/drawing/2014/main" id="{E9651C04-26A1-1E49-B438-6E0F2AA7BD1D}"/>
              </a:ext>
            </a:extLst>
          </p:cNvPr>
          <p:cNvSpPr/>
          <p:nvPr/>
        </p:nvSpPr>
        <p:spPr bwMode="auto">
          <a:xfrm>
            <a:off x="3581400" y="4343400"/>
            <a:ext cx="304800" cy="228600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6E2929F-053D-AF40-976C-A617D99671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                 </a:t>
            </a:r>
            <a:fld id="{BF73FC6B-2D46-45A6-88C0-FB8F8D9DF900}" type="slidenum">
              <a:rPr lang="ja-JP" altLang="en-US" smtClean="0"/>
              <a:pPr>
                <a:defRPr/>
              </a:pPr>
              <a:t>8</a:t>
            </a:fld>
            <a:endParaRPr lang="en-US" altLang="ja-JP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F6A7183-11DC-4849-BBC3-E093699ED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8" y="3886200"/>
            <a:ext cx="4036632" cy="250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7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0A99659-FD91-49AD-8EF3-D8D44A6CA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66800"/>
            <a:ext cx="86106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buClr>
                <a:srgbClr val="990000"/>
              </a:buClr>
              <a:buSzPct val="6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buClr>
                <a:srgbClr val="990000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zh-CN" dirty="0"/>
              <a:t>Advantages of the proposed FATII controller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altLang="zh-CN" dirty="0"/>
              <a:t>It is </a:t>
            </a:r>
            <a:r>
              <a:rPr lang="en-US" altLang="zh-CN" dirty="0">
                <a:solidFill>
                  <a:srgbClr val="FF0000"/>
                </a:solidFill>
              </a:rPr>
              <a:t>model-free</a:t>
            </a:r>
            <a:r>
              <a:rPr lang="en-US" altLang="zh-CN" dirty="0"/>
              <a:t> and thus, is applicable to a wide range of systems (same controller for heterogeneous agents)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altLang="zh-CN" dirty="0"/>
              <a:t>Different from many model-free methods, the </a:t>
            </a:r>
            <a:r>
              <a:rPr lang="en-US" altLang="zh-CN" dirty="0">
                <a:solidFill>
                  <a:srgbClr val="FF0000"/>
                </a:solidFill>
              </a:rPr>
              <a:t>stability</a:t>
            </a:r>
            <a:r>
              <a:rPr lang="en-US" altLang="zh-CN" dirty="0"/>
              <a:t> of the proposed method is well established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altLang="zh-CN" dirty="0"/>
              <a:t>Adaptive to large uncertainties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altLang="zh-CN" dirty="0"/>
              <a:t>Compared with other robust adaptive approaches, FATII method converges </a:t>
            </a:r>
            <a:r>
              <a:rPr lang="en-US" altLang="zh-CN" dirty="0">
                <a:solidFill>
                  <a:srgbClr val="FF0000"/>
                </a:solidFill>
              </a:rPr>
              <a:t>both states and uncertainty estimation</a:t>
            </a:r>
            <a:r>
              <a:rPr lang="en-US" altLang="zh-CN" dirty="0"/>
              <a:t>, and thus has better performance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altLang="zh-CN" dirty="0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5696EB35-DF11-42B3-824B-A13BC766C2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144316"/>
            <a:ext cx="7924800" cy="770084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r" eaLnBrk="1" hangingPunct="1"/>
            <a:r>
              <a:rPr lang="en-US" altLang="ja-JP" b="1" dirty="0">
                <a:latin typeface="Tahoma" panose="020B0604030504040204" pitchFamily="34" charset="0"/>
                <a:ea typeface="MS PGothic" panose="020B0600070205080204" pitchFamily="34" charset="-128"/>
              </a:rPr>
              <a:t>FATII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EF0713F-4A3F-4DE2-8E38-45B7BD674D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                 </a:t>
            </a:r>
            <a:fld id="{BF73FC6B-2D46-45A6-88C0-FB8F8D9DF900}" type="slidenum">
              <a:rPr lang="ja-JP" altLang="en-US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442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Bamboo">
  <a:themeElements>
    <a:clrScheme name="Bamboo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Bambo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Tx/>
          <a:buFontTx/>
          <a:buChar char="•"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Tx/>
          <a:buFontTx/>
          <a:buChar char="•"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amboo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mboo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37763</TotalTime>
  <Words>1082</Words>
  <Application>Microsoft Macintosh PowerPoint</Application>
  <PresentationFormat>On-screen Show (4:3)</PresentationFormat>
  <Paragraphs>162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Cambria Math</vt:lpstr>
      <vt:lpstr>Tahoma</vt:lpstr>
      <vt:lpstr>Times New Roman</vt:lpstr>
      <vt:lpstr>Wingdings</vt:lpstr>
      <vt:lpstr>Bamboo</vt:lpstr>
      <vt:lpstr>Survivor Searching in a Dynamically Changing Flood Zone by Multiple Unmanned Aerial Vehicles </vt:lpstr>
      <vt:lpstr>Background</vt:lpstr>
      <vt:lpstr>Problem statement</vt:lpstr>
      <vt:lpstr>Problem statement</vt:lpstr>
      <vt:lpstr>Control strategy</vt:lpstr>
      <vt:lpstr>Control strategy</vt:lpstr>
      <vt:lpstr>Control strategy</vt:lpstr>
      <vt:lpstr>Control strategy</vt:lpstr>
      <vt:lpstr>FATII</vt:lpstr>
      <vt:lpstr>Flood monitoring by multiple UAVs</vt:lpstr>
      <vt:lpstr>Conclusions</vt:lpstr>
      <vt:lpstr>PowerPoint Presentation</vt:lpstr>
      <vt:lpstr>FATII</vt:lpstr>
      <vt:lpstr>FATII</vt:lpstr>
      <vt:lpstr>FATII</vt:lpstr>
      <vt:lpstr>FATII</vt:lpstr>
    </vt:vector>
  </TitlesOfParts>
  <Company>RTS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OOA-OOD-UML-2017</dc:title>
  <dc:creator>Igor</dc:creator>
  <cp:lastModifiedBy>浅見 幸悠紀(is0392hr)</cp:lastModifiedBy>
  <cp:revision>2063</cp:revision>
  <cp:lastPrinted>2021-02-23T12:26:23Z</cp:lastPrinted>
  <dcterms:created xsi:type="dcterms:W3CDTF">2003-06-02T01:24:10Z</dcterms:created>
  <dcterms:modified xsi:type="dcterms:W3CDTF">2021-05-23T07:59:13Z</dcterms:modified>
</cp:coreProperties>
</file>